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jpg" ContentType="image/png"/>
  <Override PartName="/ppt/media/image9.jpg" ContentType="image/png"/>
  <Override PartName="/ppt/notesSlides/notesSlide6.xml" ContentType="application/vnd.openxmlformats-officedocument.presentationml.notesSlide+xml"/>
  <Override PartName="/ppt/media/image17.jpg" ContentType="image/png"/>
  <Override PartName="/ppt/notesSlides/notesSlide7.xml" ContentType="application/vnd.openxmlformats-officedocument.presentationml.notesSlide+xml"/>
  <Override PartName="/ppt/media/image26.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84" r:id="rId2"/>
    <p:sldId id="258" r:id="rId3"/>
    <p:sldId id="259" r:id="rId4"/>
    <p:sldId id="287" r:id="rId5"/>
    <p:sldId id="291" r:id="rId6"/>
    <p:sldId id="292" r:id="rId7"/>
    <p:sldId id="302" r:id="rId8"/>
    <p:sldId id="304" r:id="rId9"/>
    <p:sldId id="294" r:id="rId10"/>
    <p:sldId id="295" r:id="rId11"/>
    <p:sldId id="301" r:id="rId12"/>
    <p:sldId id="296" r:id="rId13"/>
    <p:sldId id="297" r:id="rId14"/>
    <p:sldId id="300" r:id="rId15"/>
    <p:sldId id="303" r:id="rId16"/>
    <p:sldId id="299" r:id="rId17"/>
    <p:sldId id="290" r:id="rId18"/>
    <p:sldId id="278" r:id="rId19"/>
    <p:sldId id="288" r:id="rId20"/>
    <p:sldId id="289" r:id="rId21"/>
    <p:sldId id="286" r:id="rId22"/>
  </p:sldIdLst>
  <p:sldSz cx="9144000" cy="5143500" type="screen16x9"/>
  <p:notesSz cx="7104063" cy="10234613"/>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951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547"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2020/11/10</a:t>
            </a:fld>
            <a:endParaRPr lang="zh-CN" altLang="en-US"/>
          </a:p>
        </p:txBody>
      </p:sp>
      <p:sp>
        <p:nvSpPr>
          <p:cNvPr id="4" name="幻灯片图像占位符 3"/>
          <p:cNvSpPr>
            <a:spLocks noGrp="1" noRot="1" noChangeAspect="1"/>
          </p:cNvSpPr>
          <p:nvPr>
            <p:ph type="sldImg" idx="2"/>
          </p:nvPr>
        </p:nvSpPr>
        <p:spPr>
          <a:xfrm>
            <a:off x="482121" y="1279287"/>
            <a:ext cx="613950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76033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41161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4284667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4038174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116521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076004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759474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178466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272388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6014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378158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072977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175377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544936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32498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324366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28"/>
            <a:ext cx="3276600" cy="2313078"/>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588"/>
            <a:ext cx="3383973" cy="323892"/>
          </a:xfrm>
          <a:prstGeom prst="rect">
            <a:avLst/>
          </a:prstGeom>
        </p:spPr>
        <p:txBody>
          <a:bodyPr vert="horz" lIns="0" tIns="40504" rIns="0" bIns="40504" anchor="ctr"/>
          <a:lstStyle>
            <a:lvl1pPr marL="0" indent="0" algn="ctr">
              <a:lnSpc>
                <a:spcPct val="100000"/>
              </a:lnSpc>
              <a:spcBef>
                <a:spcPts val="0"/>
              </a:spcBef>
              <a:buNone/>
              <a:defRPr sz="315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289513"/>
            <a:ext cx="3383973" cy="171368"/>
          </a:xfrm>
          <a:prstGeom prst="rect">
            <a:avLst/>
          </a:prstGeom>
        </p:spPr>
        <p:txBody>
          <a:bodyPr vert="horz" lIns="0" tIns="40504" rIns="0" bIns="40504" anchor="ctr"/>
          <a:lstStyle>
            <a:lvl1pPr marL="0" indent="0" algn="ctr">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5" y="3614001"/>
            <a:ext cx="3366029" cy="115285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700"/>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458"/>
            <a:ext cx="3886200" cy="326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458"/>
            <a:ext cx="3886200" cy="326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a:t>单击此处编辑母版标题样式</a:t>
            </a:r>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1999384"/>
            <a:ext cx="3655181" cy="26436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1999384"/>
            <a:ext cx="3673182" cy="26436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20"/>
            <a:ext cx="3124012" cy="28591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92"/>
            <a:ext cx="5800725" cy="435964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458"/>
            <a:ext cx="7886700" cy="32640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t>2020/11/10</a:t>
            </a:fld>
            <a:endParaRPr lang="zh-CN" altLang="en-US"/>
          </a:p>
        </p:txBody>
      </p:sp>
      <p:sp>
        <p:nvSpPr>
          <p:cNvPr id="5"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60.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wmf"/><Relationship Id="rId3" Type="http://schemas.openxmlformats.org/officeDocument/2006/relationships/notesSlide" Target="../notesSlides/notesSlide6.xml"/><Relationship Id="rId7" Type="http://schemas.openxmlformats.org/officeDocument/2006/relationships/image" Target="../media/image17.jpg"/><Relationship Id="rId12"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microsoft.com/office/2007/relationships/hdphoto" Target="../media/hdphoto2.wdp"/><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k Pride - River Flows In You (Original Mix) - remi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7631" y="-81358"/>
            <a:ext cx="609600" cy="609600"/>
          </a:xfrm>
          <a:prstGeom prst="rect">
            <a:avLst/>
          </a:prstGeom>
        </p:spPr>
      </p:pic>
      <p:sp>
        <p:nvSpPr>
          <p:cNvPr id="8" name="文本框 3"/>
          <p:cNvSpPr txBox="1"/>
          <p:nvPr/>
        </p:nvSpPr>
        <p:spPr>
          <a:xfrm>
            <a:off x="4645377" y="3626720"/>
            <a:ext cx="3997069" cy="323165"/>
          </a:xfrm>
          <a:prstGeom prst="rect">
            <a:avLst/>
          </a:prstGeom>
          <a:noFill/>
          <a:effectLst/>
        </p:spPr>
        <p:txBody>
          <a:bodyPr wrap="square" rtlCol="0">
            <a:spAutoFit/>
          </a:bodyPr>
          <a:lstStyle/>
          <a:p>
            <a:pPr algn="ctr"/>
            <a:r>
              <a:rPr lang="zh-CN" altLang="en-US" sz="1500" b="1" dirty="0">
                <a:solidFill>
                  <a:schemeClr val="bg1">
                    <a:lumMod val="50000"/>
                  </a:schemeClr>
                </a:solidFill>
                <a:latin typeface="微软雅黑" panose="020B0503020204020204" charset="-122"/>
                <a:ea typeface="微软雅黑" panose="020B0503020204020204" charset="-122"/>
              </a:rPr>
              <a:t>姓名：李家年  学号：</a:t>
            </a:r>
            <a:r>
              <a:rPr lang="en-US" altLang="zh-CN" sz="1500" b="1" dirty="0">
                <a:solidFill>
                  <a:schemeClr val="bg1">
                    <a:lumMod val="50000"/>
                  </a:schemeClr>
                </a:solidFill>
                <a:latin typeface="微软雅黑" panose="020B0503020204020204" charset="-122"/>
                <a:ea typeface="微软雅黑" panose="020B0503020204020204" charset="-122"/>
              </a:rPr>
              <a:t>2181278</a:t>
            </a:r>
            <a:r>
              <a:rPr lang="zh-CN" altLang="en-US" sz="1500" b="1" dirty="0">
                <a:solidFill>
                  <a:schemeClr val="bg1">
                    <a:lumMod val="50000"/>
                  </a:schemeClr>
                </a:solidFill>
                <a:latin typeface="微软雅黑" panose="020B0503020204020204" charset="-122"/>
                <a:ea typeface="微软雅黑" panose="020B0503020204020204" charset="-122"/>
              </a:rPr>
              <a:t>  导师：马慧</a:t>
            </a:r>
            <a:endParaRPr lang="en-US" altLang="zh-CN" sz="1500" b="1" dirty="0">
              <a:solidFill>
                <a:schemeClr val="bg1">
                  <a:lumMod val="50000"/>
                </a:schemeClr>
              </a:solidFill>
              <a:latin typeface="微软雅黑" panose="020B0503020204020204" charset="-122"/>
              <a:ea typeface="微软雅黑" panose="020B0503020204020204" charset="-122"/>
            </a:endParaRPr>
          </a:p>
        </p:txBody>
      </p:sp>
      <p:cxnSp>
        <p:nvCxnSpPr>
          <p:cNvPr id="30" name="直接连接符 29"/>
          <p:cNvCxnSpPr/>
          <p:nvPr/>
        </p:nvCxnSpPr>
        <p:spPr>
          <a:xfrm>
            <a:off x="4645377" y="2910852"/>
            <a:ext cx="38350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15063" y="-300804"/>
            <a:ext cx="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flipH="1">
            <a:off x="8776798" y="4293452"/>
            <a:ext cx="381730" cy="850900"/>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1350">
              <a:solidFill>
                <a:srgbClr val="0070C0"/>
              </a:solidFill>
            </a:endParaRPr>
          </a:p>
        </p:txBody>
      </p:sp>
      <p:sp>
        <p:nvSpPr>
          <p:cNvPr id="11" name="流程图: 决策 10"/>
          <p:cNvSpPr/>
          <p:nvPr/>
        </p:nvSpPr>
        <p:spPr>
          <a:xfrm>
            <a:off x="686383" y="850264"/>
            <a:ext cx="3030600" cy="2873319"/>
          </a:xfrm>
          <a:prstGeom prst="flowChartDecision">
            <a:avLst/>
          </a:prstGeom>
          <a:blipFill dpi="0" rotWithShape="1">
            <a:blip r:embed="rId6"/>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流程图: 决策 39"/>
          <p:cNvSpPr/>
          <p:nvPr/>
        </p:nvSpPr>
        <p:spPr>
          <a:xfrm>
            <a:off x="2352938" y="-31267"/>
            <a:ext cx="1653894" cy="15680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流程图: 决策 40"/>
          <p:cNvSpPr/>
          <p:nvPr/>
        </p:nvSpPr>
        <p:spPr>
          <a:xfrm>
            <a:off x="-867126" y="-557816"/>
            <a:ext cx="2848704" cy="27008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直角三角形 11"/>
          <p:cNvSpPr/>
          <p:nvPr/>
        </p:nvSpPr>
        <p:spPr>
          <a:xfrm rot="4680755">
            <a:off x="2892590" y="3323236"/>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直角三角形 41"/>
          <p:cNvSpPr/>
          <p:nvPr/>
        </p:nvSpPr>
        <p:spPr>
          <a:xfrm rot="15485977">
            <a:off x="3309831" y="2929208"/>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p:nvSpPr>
        <p:spPr>
          <a:xfrm>
            <a:off x="-1200516" y="1751392"/>
            <a:ext cx="2223616" cy="2108216"/>
          </a:xfrm>
          <a:prstGeom prst="flowChartDecision">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直角三角形 47"/>
          <p:cNvSpPr/>
          <p:nvPr/>
        </p:nvSpPr>
        <p:spPr>
          <a:xfrm rot="18571015">
            <a:off x="3126884" y="4352024"/>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直角三角形 48"/>
          <p:cNvSpPr/>
          <p:nvPr/>
        </p:nvSpPr>
        <p:spPr>
          <a:xfrm rot="18571015">
            <a:off x="3910963" y="1658511"/>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流程图: 决策 50"/>
          <p:cNvSpPr/>
          <p:nvPr/>
        </p:nvSpPr>
        <p:spPr>
          <a:xfrm>
            <a:off x="1323252" y="4030590"/>
            <a:ext cx="1872539" cy="1775359"/>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流程图: 决策 53"/>
          <p:cNvSpPr/>
          <p:nvPr/>
        </p:nvSpPr>
        <p:spPr>
          <a:xfrm>
            <a:off x="126718" y="2976542"/>
            <a:ext cx="1977244" cy="1874631"/>
          </a:xfrm>
          <a:prstGeom prst="flowChartDecision">
            <a:avLst/>
          </a:prstGeom>
          <a:blipFill dpi="0" rotWithShape="1">
            <a:blip r:embed="rId7"/>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45">
            <a:extLst>
              <a:ext uri="{FF2B5EF4-FFF2-40B4-BE49-F238E27FC236}">
                <a16:creationId xmlns:a16="http://schemas.microsoft.com/office/drawing/2014/main" id="{ADA2151E-3280-4A8E-A4B9-722270DBDC2F}"/>
              </a:ext>
            </a:extLst>
          </p:cNvPr>
          <p:cNvSpPr txBox="1"/>
          <p:nvPr/>
        </p:nvSpPr>
        <p:spPr>
          <a:xfrm>
            <a:off x="4362359" y="2968798"/>
            <a:ext cx="4095258" cy="523220"/>
          </a:xfrm>
          <a:prstGeom prst="rect">
            <a:avLst/>
          </a:prstGeom>
          <a:noFill/>
        </p:spPr>
        <p:txBody>
          <a:bodyPr wrap="square" rtlCol="0">
            <a:spAutoFit/>
          </a:bodyPr>
          <a:lstStyle/>
          <a:p>
            <a:pPr algn="ctr"/>
            <a:r>
              <a:rPr lang="en-US" altLang="zh-CN" sz="1400" dirty="0">
                <a:solidFill>
                  <a:schemeClr val="bg1">
                    <a:lumMod val="50000"/>
                  </a:schemeClr>
                </a:solidFill>
                <a:latin typeface="方正细圆简体" panose="02010601030101010101" pitchFamily="2" charset="-122"/>
                <a:ea typeface="方正细圆简体" panose="02010601030101010101" pitchFamily="2" charset="-122"/>
              </a:rPr>
              <a:t>Dual mode identification of finger based on convolution neural network</a:t>
            </a:r>
            <a:endParaRPr lang="en-US" altLang="zh-CN" sz="1400" b="1" spc="600" dirty="0">
              <a:solidFill>
                <a:schemeClr val="bg1">
                  <a:lumMod val="50000"/>
                </a:schemeClr>
              </a:solidFill>
              <a:latin typeface="方正细圆简体" panose="02010601030101010101" pitchFamily="2" charset="-122"/>
              <a:ea typeface="方正细圆简体" panose="02010601030101010101" pitchFamily="2" charset="-122"/>
              <a:cs typeface="+mn-ea"/>
              <a:sym typeface="Arial" panose="020B0604020202020204" pitchFamily="34" charset="0"/>
            </a:endParaRPr>
          </a:p>
        </p:txBody>
      </p:sp>
      <p:sp>
        <p:nvSpPr>
          <p:cNvPr id="25" name="圆角矩形 1">
            <a:extLst>
              <a:ext uri="{FF2B5EF4-FFF2-40B4-BE49-F238E27FC236}">
                <a16:creationId xmlns:a16="http://schemas.microsoft.com/office/drawing/2014/main" id="{8AC8126B-8B07-491F-B991-072C76805448}"/>
              </a:ext>
            </a:extLst>
          </p:cNvPr>
          <p:cNvSpPr/>
          <p:nvPr/>
        </p:nvSpPr>
        <p:spPr>
          <a:xfrm>
            <a:off x="4176131" y="1930718"/>
            <a:ext cx="4783083" cy="838200"/>
          </a:xfrm>
          <a:prstGeom prst="roundRect">
            <a:avLst>
              <a:gd name="adj" fmla="val 50000"/>
            </a:avLst>
          </a:prstGeom>
          <a:gradFill flip="none" rotWithShape="1">
            <a:gsLst>
              <a:gs pos="1000">
                <a:srgbClr val="FF0000"/>
              </a:gs>
              <a:gs pos="100000">
                <a:schemeClr val="accent2">
                  <a:lumMod val="75000"/>
                </a:schemeClr>
              </a:gs>
              <a:gs pos="72000">
                <a:srgbClr val="782B2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zh-CN" sz="2800" dirty="0"/>
              <a:t>基于</a:t>
            </a:r>
            <a:r>
              <a:rPr lang="zh-CN" altLang="en-US" sz="2800" dirty="0"/>
              <a:t>卷积神经网络的指部双模态识别方法</a:t>
            </a:r>
            <a:r>
              <a:rPr lang="zh-CN" altLang="zh-CN" sz="2800" dirty="0"/>
              <a:t>研究</a:t>
            </a:r>
            <a:endParaRPr kumimoji="1" lang="zh-CN" altLang="en-US" sz="2800" b="0" dirty="0">
              <a:solidFill>
                <a:prstClr val="white"/>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3424EA0-E433-4177-9457-7B08DFC6724D}"/>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744" b="100000" l="0" r="100000"/>
                    </a14:imgEffect>
                  </a14:imgLayer>
                </a14:imgProps>
              </a:ext>
              <a:ext uri="{28A0092B-C50C-407E-A947-70E740481C1C}">
                <a14:useLocalDpi xmlns:a14="http://schemas.microsoft.com/office/drawing/2010/main" val="0"/>
              </a:ext>
            </a:extLst>
          </a:blip>
          <a:stretch>
            <a:fillRect/>
          </a:stretch>
        </p:blipFill>
        <p:spPr>
          <a:xfrm>
            <a:off x="7693600" y="292864"/>
            <a:ext cx="1080000" cy="10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1685">
        <p:zoom/>
      </p:transition>
    </mc:Choice>
    <mc:Fallback xmlns="">
      <p:transition advTm="1685">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p:cTn id="10" dur="500" fill="hold"/>
                                        <p:tgtEl>
                                          <p:spTgt spid="34"/>
                                        </p:tgtEl>
                                        <p:attrNameLst>
                                          <p:attrName>ppt_w</p:attrName>
                                        </p:attrNameLst>
                                      </p:cBhvr>
                                      <p:tavLst>
                                        <p:tav tm="0">
                                          <p:val>
                                            <p:fltVal val="0"/>
                                          </p:val>
                                        </p:tav>
                                        <p:tav tm="100000">
                                          <p:val>
                                            <p:strVal val="#ppt_w"/>
                                          </p:val>
                                        </p:tav>
                                      </p:tavLst>
                                    </p:anim>
                                    <p:anim calcmode="lin" valueType="num">
                                      <p:cBhvr>
                                        <p:cTn id="11" dur="500" fill="hold"/>
                                        <p:tgtEl>
                                          <p:spTgt spid="34"/>
                                        </p:tgtEl>
                                        <p:attrNameLst>
                                          <p:attrName>ppt_h</p:attrName>
                                        </p:attrNameLst>
                                      </p:cBhvr>
                                      <p:tavLst>
                                        <p:tav tm="0">
                                          <p:val>
                                            <p:fltVal val="0"/>
                                          </p:val>
                                        </p:tav>
                                        <p:tav tm="100000">
                                          <p:val>
                                            <p:strVal val="#ppt_h"/>
                                          </p:val>
                                        </p:tav>
                                      </p:tavLst>
                                    </p:anim>
                                    <p:animEffect transition="in" filter="fade">
                                      <p:cBhvr>
                                        <p:cTn id="12" dur="500"/>
                                        <p:tgtEl>
                                          <p:spTgt spid="3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ppt_w</p:attrName>
                                        </p:attrNameLst>
                                      </p:cBhvr>
                                      <p:tavLst>
                                        <p:tav tm="0">
                                          <p:val>
                                            <p:fltVal val="0"/>
                                          </p:val>
                                        </p:tav>
                                        <p:tav tm="100000">
                                          <p:val>
                                            <p:strVal val="#ppt_w"/>
                                          </p:val>
                                        </p:tav>
                                      </p:tavLst>
                                    </p:anim>
                                    <p:anim calcmode="lin" valueType="num">
                                      <p:cBhvr>
                                        <p:cTn id="31" dur="500" fill="hold"/>
                                        <p:tgtEl>
                                          <p:spTgt spid="42"/>
                                        </p:tgtEl>
                                        <p:attrNameLst>
                                          <p:attrName>ppt_h</p:attrName>
                                        </p:attrNameLst>
                                      </p:cBhvr>
                                      <p:tavLst>
                                        <p:tav tm="0">
                                          <p:val>
                                            <p:fltVal val="0"/>
                                          </p:val>
                                        </p:tav>
                                        <p:tav tm="100000">
                                          <p:val>
                                            <p:strVal val="#ppt_h"/>
                                          </p:val>
                                        </p:tav>
                                      </p:tavLst>
                                    </p:anim>
                                    <p:animEffect transition="in" filter="fade">
                                      <p:cBhvr>
                                        <p:cTn id="32" dur="500"/>
                                        <p:tgtEl>
                                          <p:spTgt spid="4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 calcmode="lin" valueType="num">
                                      <p:cBhvr>
                                        <p:cTn id="40" dur="500" fill="hold"/>
                                        <p:tgtEl>
                                          <p:spTgt spid="49"/>
                                        </p:tgtEl>
                                        <p:attrNameLst>
                                          <p:attrName>ppt_w</p:attrName>
                                        </p:attrNameLst>
                                      </p:cBhvr>
                                      <p:tavLst>
                                        <p:tav tm="0">
                                          <p:val>
                                            <p:fltVal val="0"/>
                                          </p:val>
                                        </p:tav>
                                        <p:tav tm="100000">
                                          <p:val>
                                            <p:strVal val="#ppt_w"/>
                                          </p:val>
                                        </p:tav>
                                      </p:tavLst>
                                    </p:anim>
                                    <p:anim calcmode="lin" valueType="num">
                                      <p:cBhvr>
                                        <p:cTn id="41" dur="500" fill="hold"/>
                                        <p:tgtEl>
                                          <p:spTgt spid="49"/>
                                        </p:tgtEl>
                                        <p:attrNameLst>
                                          <p:attrName>ppt_h</p:attrName>
                                        </p:attrNameLst>
                                      </p:cBhvr>
                                      <p:tavLst>
                                        <p:tav tm="0">
                                          <p:val>
                                            <p:fltVal val="0"/>
                                          </p:val>
                                        </p:tav>
                                        <p:tav tm="100000">
                                          <p:val>
                                            <p:strVal val="#ppt_h"/>
                                          </p:val>
                                        </p:tav>
                                      </p:tavLst>
                                    </p:anim>
                                    <p:animEffect transition="in" filter="fade">
                                      <p:cBhvr>
                                        <p:cTn id="42" dur="500"/>
                                        <p:tgtEl>
                                          <p:spTgt spid="49"/>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500" fill="hold"/>
                                        <p:tgtEl>
                                          <p:spTgt spid="54"/>
                                        </p:tgtEl>
                                        <p:attrNameLst>
                                          <p:attrName>ppt_w</p:attrName>
                                        </p:attrNameLst>
                                      </p:cBhvr>
                                      <p:tavLst>
                                        <p:tav tm="0">
                                          <p:val>
                                            <p:fltVal val="0"/>
                                          </p:val>
                                        </p:tav>
                                        <p:tav tm="100000">
                                          <p:val>
                                            <p:strVal val="#ppt_w"/>
                                          </p:val>
                                        </p:tav>
                                      </p:tavLst>
                                    </p:anim>
                                    <p:anim calcmode="lin" valueType="num">
                                      <p:cBhvr>
                                        <p:cTn id="51" dur="500" fill="hold"/>
                                        <p:tgtEl>
                                          <p:spTgt spid="54"/>
                                        </p:tgtEl>
                                        <p:attrNameLst>
                                          <p:attrName>ppt_h</p:attrName>
                                        </p:attrNameLst>
                                      </p:cBhvr>
                                      <p:tavLst>
                                        <p:tav tm="0">
                                          <p:val>
                                            <p:fltVal val="0"/>
                                          </p:val>
                                        </p:tav>
                                        <p:tav tm="100000">
                                          <p:val>
                                            <p:strVal val="#ppt_h"/>
                                          </p:val>
                                        </p:tav>
                                      </p:tavLst>
                                    </p:anim>
                                    <p:animEffect transition="in" filter="fade">
                                      <p:cBhvr>
                                        <p:cTn id="52" dur="500"/>
                                        <p:tgtEl>
                                          <p:spTgt spid="54"/>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Effect transition="in" filter="fade">
                                      <p:cBhvr>
                                        <p:cTn id="57" dur="500"/>
                                        <p:tgtEl>
                                          <p:spTgt spid="4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p:cTn id="60" dur="500" fill="hold"/>
                                        <p:tgtEl>
                                          <p:spTgt spid="45"/>
                                        </p:tgtEl>
                                        <p:attrNameLst>
                                          <p:attrName>ppt_w</p:attrName>
                                        </p:attrNameLst>
                                      </p:cBhvr>
                                      <p:tavLst>
                                        <p:tav tm="0">
                                          <p:val>
                                            <p:fltVal val="0"/>
                                          </p:val>
                                        </p:tav>
                                        <p:tav tm="100000">
                                          <p:val>
                                            <p:strVal val="#ppt_w"/>
                                          </p:val>
                                        </p:tav>
                                      </p:tavLst>
                                    </p:anim>
                                    <p:anim calcmode="lin" valueType="num">
                                      <p:cBhvr>
                                        <p:cTn id="61" dur="500" fill="hold"/>
                                        <p:tgtEl>
                                          <p:spTgt spid="45"/>
                                        </p:tgtEl>
                                        <p:attrNameLst>
                                          <p:attrName>ppt_h</p:attrName>
                                        </p:attrNameLst>
                                      </p:cBhvr>
                                      <p:tavLst>
                                        <p:tav tm="0">
                                          <p:val>
                                            <p:fltVal val="0"/>
                                          </p:val>
                                        </p:tav>
                                        <p:tav tm="100000">
                                          <p:val>
                                            <p:strVal val="#ppt_h"/>
                                          </p:val>
                                        </p:tav>
                                      </p:tavLst>
                                    </p:anim>
                                    <p:animEffect transition="in" filter="fade">
                                      <p:cBhvr>
                                        <p:cTn id="62" dur="500"/>
                                        <p:tgtEl>
                                          <p:spTgt spid="45"/>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up)">
                                      <p:cBhvr>
                                        <p:cTn id="70" dur="500"/>
                                        <p:tgtEl>
                                          <p:spTgt spid="8"/>
                                        </p:tgtEl>
                                      </p:cBhvr>
                                    </p:animEffect>
                                  </p:childTnLst>
                                </p:cTn>
                              </p:par>
                              <p:par>
                                <p:cTn id="71" presetID="22" presetClass="entr" presetSubtype="1"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up)">
                                      <p:cBhvr>
                                        <p:cTn id="73" dur="500"/>
                                        <p:tgtEl>
                                          <p:spTgt spid="30"/>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up)">
                                      <p:cBhvr>
                                        <p:cTn id="76" dur="1000"/>
                                        <p:tgtEl>
                                          <p:spTgt spid="24"/>
                                        </p:tgtEl>
                                      </p:cBhvr>
                                    </p:animEffect>
                                  </p:childTnLst>
                                </p:cTn>
                              </p:par>
                              <p:par>
                                <p:cTn id="77" presetID="16" presetClass="entr" presetSubtype="21"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barn(inVertical)">
                                      <p:cBhvr>
                                        <p:cTn id="79" dur="500"/>
                                        <p:tgtEl>
                                          <p:spTgt spid="1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3" repeatCount="indefinite" fill="hold" display="0">
                  <p:stCondLst>
                    <p:cond delay="indefinite"/>
                  </p:stCondLst>
                  <p:endCondLst>
                    <p:cond evt="onStopAudio" delay="0">
                      <p:tgtEl>
                        <p:sldTgt/>
                      </p:tgtEl>
                    </p:cond>
                  </p:endCondLst>
                </p:cTn>
                <p:tgtEl>
                  <p:spTgt spid="2"/>
                </p:tgtEl>
              </p:cMediaNode>
            </p:audio>
          </p:childTnLst>
        </p:cTn>
      </p:par>
    </p:tnLst>
    <p:bldLst>
      <p:bldP spid="8" grpId="0" animBg="1"/>
      <p:bldP spid="43" grpId="0" animBg="1"/>
      <p:bldP spid="11" grpId="0" animBg="1"/>
      <p:bldP spid="40" grpId="0" animBg="1"/>
      <p:bldP spid="41" grpId="0" animBg="1"/>
      <p:bldP spid="12" grpId="0" animBg="1"/>
      <p:bldP spid="42" grpId="0" animBg="1"/>
      <p:bldP spid="45" grpId="0" animBg="1"/>
      <p:bldP spid="48" grpId="0" animBg="1"/>
      <p:bldP spid="49" grpId="0" animBg="1"/>
      <p:bldP spid="51" grpId="0" animBg="1"/>
      <p:bldP spid="54" grpId="0" animBg="1"/>
      <p:bldP spid="24" grpId="0"/>
      <p:bldP spid="2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基于</a:t>
              </a:r>
              <a:r>
                <a:rPr lang="en-US" altLang="zh-CN" sz="2000" b="1" dirty="0" err="1">
                  <a:latin typeface="微软雅黑" pitchFamily="34" charset="-122"/>
                  <a:ea typeface="微软雅黑" pitchFamily="34" charset="-122"/>
                </a:rPr>
                <a:t>DnCNN</a:t>
              </a:r>
              <a:r>
                <a:rPr lang="zh-CN" altLang="en-US" sz="2000" b="1" dirty="0">
                  <a:latin typeface="微软雅黑" pitchFamily="34" charset="-122"/>
                  <a:ea typeface="微软雅黑" pitchFamily="34" charset="-122"/>
                </a:rPr>
                <a:t>去噪</a:t>
              </a:r>
            </a:p>
          </p:txBody>
        </p:sp>
      </p:grpSp>
      <p:sp>
        <p:nvSpPr>
          <p:cNvPr id="2057" name="Rectangle 101">
            <a:extLst>
              <a:ext uri="{FF2B5EF4-FFF2-40B4-BE49-F238E27FC236}">
                <a16:creationId xmlns:a16="http://schemas.microsoft.com/office/drawing/2014/main" id="{304E5361-9904-491A-8229-D4A476C9C4A5}"/>
              </a:ext>
            </a:extLst>
          </p:cNvPr>
          <p:cNvSpPr>
            <a:spLocks noChangeArrowheads="1"/>
          </p:cNvSpPr>
          <p:nvPr/>
        </p:nvSpPr>
        <p:spPr bwMode="auto">
          <a:xfrm>
            <a:off x="1748972" y="16234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58" name="画布 3">
            <a:extLst>
              <a:ext uri="{FF2B5EF4-FFF2-40B4-BE49-F238E27FC236}">
                <a16:creationId xmlns:a16="http://schemas.microsoft.com/office/drawing/2014/main" id="{8D068663-30D7-4039-AA55-1A04685B787E}"/>
              </a:ext>
            </a:extLst>
          </p:cNvPr>
          <p:cNvGrpSpPr>
            <a:grpSpLocks/>
          </p:cNvGrpSpPr>
          <p:nvPr/>
        </p:nvGrpSpPr>
        <p:grpSpPr bwMode="auto">
          <a:xfrm>
            <a:off x="640080" y="1644631"/>
            <a:ext cx="5136776" cy="2132416"/>
            <a:chOff x="2448" y="11026"/>
            <a:chExt cx="7584" cy="3216"/>
          </a:xfrm>
        </p:grpSpPr>
        <p:sp>
          <p:nvSpPr>
            <p:cNvPr id="2059" name="AutoShape 100">
              <a:extLst>
                <a:ext uri="{FF2B5EF4-FFF2-40B4-BE49-F238E27FC236}">
                  <a16:creationId xmlns:a16="http://schemas.microsoft.com/office/drawing/2014/main" id="{F2FF3A75-C0D6-4249-9169-9DCA0495700D}"/>
                </a:ext>
              </a:extLst>
            </p:cNvPr>
            <p:cNvSpPr>
              <a:spLocks noChangeAspect="1" noChangeArrowheads="1"/>
            </p:cNvSpPr>
            <p:nvPr/>
          </p:nvSpPr>
          <p:spPr bwMode="auto">
            <a:xfrm>
              <a:off x="2448" y="11026"/>
              <a:ext cx="7584" cy="3216"/>
            </a:xfrm>
            <a:prstGeom prst="rect">
              <a:avLst/>
            </a:prstGeom>
            <a:solidFill>
              <a:srgbClr val="FFFFFF"/>
            </a:solidFill>
          </p:spPr>
          <p:txBody>
            <a:bodyPr vert="horz" wrap="square" lIns="91440" tIns="45720" rIns="91440" bIns="45720" numCol="1" anchor="t" anchorCtr="0" compatLnSpc="1">
              <a:prstTxWarp prst="textNoShape">
                <a:avLst/>
              </a:prstTxWarp>
            </a:bodyPr>
            <a:lstStyle/>
            <a:p>
              <a:endParaRPr lang="zh-CN" altLang="en-US"/>
            </a:p>
          </p:txBody>
        </p:sp>
        <p:sp>
          <p:nvSpPr>
            <p:cNvPr id="2060" name="矩形 4">
              <a:extLst>
                <a:ext uri="{FF2B5EF4-FFF2-40B4-BE49-F238E27FC236}">
                  <a16:creationId xmlns:a16="http://schemas.microsoft.com/office/drawing/2014/main" id="{D78C5E55-5C0A-4308-929E-1BF0218B7A46}"/>
                </a:ext>
              </a:extLst>
            </p:cNvPr>
            <p:cNvSpPr>
              <a:spLocks noChangeArrowheads="1"/>
            </p:cNvSpPr>
            <p:nvPr/>
          </p:nvSpPr>
          <p:spPr bwMode="auto">
            <a:xfrm rot="10800000">
              <a:off x="4373" y="12263"/>
              <a:ext cx="340" cy="1871"/>
            </a:xfrm>
            <a:prstGeom prst="rect">
              <a:avLst/>
            </a:prstGeom>
            <a:solidFill>
              <a:srgbClr val="FFC000"/>
            </a:solidFill>
            <a:ln w="9525">
              <a:solidFill>
                <a:srgbClr val="2F528F"/>
              </a:solidFill>
              <a:miter lim="800000"/>
              <a:headEnd/>
              <a:tailEnd/>
            </a:ln>
          </p:spPr>
          <p:txBody>
            <a:bodyPr vert="eaVert"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Conv + ReLU</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2061" name="矩形 25">
              <a:extLst>
                <a:ext uri="{FF2B5EF4-FFF2-40B4-BE49-F238E27FC236}">
                  <a16:creationId xmlns:a16="http://schemas.microsoft.com/office/drawing/2014/main" id="{320C8958-9ECD-4B01-8391-DCCFFF3EAC10}"/>
                </a:ext>
              </a:extLst>
            </p:cNvPr>
            <p:cNvSpPr>
              <a:spLocks noChangeArrowheads="1"/>
            </p:cNvSpPr>
            <p:nvPr/>
          </p:nvSpPr>
          <p:spPr bwMode="auto">
            <a:xfrm rot="10800000">
              <a:off x="5082" y="12263"/>
              <a:ext cx="340" cy="1871"/>
            </a:xfrm>
            <a:prstGeom prst="rect">
              <a:avLst/>
            </a:prstGeom>
            <a:solidFill>
              <a:srgbClr val="00B0F0"/>
            </a:solidFill>
            <a:ln w="9525">
              <a:solidFill>
                <a:srgbClr val="2F528F"/>
              </a:solidFill>
              <a:miter lim="800000"/>
              <a:headEnd/>
              <a:tailEnd/>
            </a:ln>
          </p:spPr>
          <p:txBody>
            <a:bodyPr vert="eaVert"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Conv + BN + ReLU</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2062" name="矩形 32">
              <a:extLst>
                <a:ext uri="{FF2B5EF4-FFF2-40B4-BE49-F238E27FC236}">
                  <a16:creationId xmlns:a16="http://schemas.microsoft.com/office/drawing/2014/main" id="{AA723470-7E37-4C4B-857A-951904A7F919}"/>
                </a:ext>
              </a:extLst>
            </p:cNvPr>
            <p:cNvSpPr>
              <a:spLocks noChangeArrowheads="1"/>
            </p:cNvSpPr>
            <p:nvPr/>
          </p:nvSpPr>
          <p:spPr bwMode="auto">
            <a:xfrm rot="10800000">
              <a:off x="5888" y="12263"/>
              <a:ext cx="340" cy="1870"/>
            </a:xfrm>
            <a:prstGeom prst="rect">
              <a:avLst/>
            </a:prstGeom>
            <a:solidFill>
              <a:srgbClr val="00B0F0"/>
            </a:solidFill>
            <a:ln w="9525">
              <a:solidFill>
                <a:srgbClr val="2F528F"/>
              </a:solidFill>
              <a:miter lim="800000"/>
              <a:headEnd/>
              <a:tailEnd/>
            </a:ln>
          </p:spPr>
          <p:txBody>
            <a:bodyPr vert="eaVert"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Conv + BN + ReLU</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2063" name="矩形 36">
              <a:extLst>
                <a:ext uri="{FF2B5EF4-FFF2-40B4-BE49-F238E27FC236}">
                  <a16:creationId xmlns:a16="http://schemas.microsoft.com/office/drawing/2014/main" id="{67CBB19A-924D-48C7-A8A3-22E813A611FD}"/>
                </a:ext>
              </a:extLst>
            </p:cNvPr>
            <p:cNvSpPr>
              <a:spLocks noChangeArrowheads="1"/>
            </p:cNvSpPr>
            <p:nvPr/>
          </p:nvSpPr>
          <p:spPr bwMode="auto">
            <a:xfrm rot="10800000">
              <a:off x="6713" y="12263"/>
              <a:ext cx="340" cy="1871"/>
            </a:xfrm>
            <a:prstGeom prst="rect">
              <a:avLst/>
            </a:prstGeom>
            <a:solidFill>
              <a:srgbClr val="00B0F0"/>
            </a:solidFill>
            <a:ln w="9525">
              <a:solidFill>
                <a:srgbClr val="2F528F"/>
              </a:solidFill>
              <a:miter lim="800000"/>
              <a:headEnd/>
              <a:tailEnd/>
            </a:ln>
          </p:spPr>
          <p:txBody>
            <a:bodyPr vert="eaVert"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Conv + BN + ReLU</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2064" name="矩形 37">
              <a:extLst>
                <a:ext uri="{FF2B5EF4-FFF2-40B4-BE49-F238E27FC236}">
                  <a16:creationId xmlns:a16="http://schemas.microsoft.com/office/drawing/2014/main" id="{0A40EF99-8F5F-4C0B-931B-C4FAEA40493B}"/>
                </a:ext>
              </a:extLst>
            </p:cNvPr>
            <p:cNvSpPr>
              <a:spLocks noChangeArrowheads="1"/>
            </p:cNvSpPr>
            <p:nvPr/>
          </p:nvSpPr>
          <p:spPr bwMode="auto">
            <a:xfrm rot="10800000">
              <a:off x="7424" y="12263"/>
              <a:ext cx="340" cy="1870"/>
            </a:xfrm>
            <a:prstGeom prst="rect">
              <a:avLst/>
            </a:prstGeom>
            <a:solidFill>
              <a:srgbClr val="BF9000"/>
            </a:solidFill>
            <a:ln w="9525">
              <a:solidFill>
                <a:srgbClr val="2F528F"/>
              </a:solidFill>
              <a:miter lim="800000"/>
              <a:headEnd/>
              <a:tailEnd/>
            </a:ln>
          </p:spPr>
          <p:txBody>
            <a:bodyPr vert="eaVert"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SPP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2065" name="直接箭头连接符 38">
              <a:extLst>
                <a:ext uri="{FF2B5EF4-FFF2-40B4-BE49-F238E27FC236}">
                  <a16:creationId xmlns:a16="http://schemas.microsoft.com/office/drawing/2014/main" id="{2D4CBA65-E2F9-4199-964A-C0886A16E8E2}"/>
                </a:ext>
              </a:extLst>
            </p:cNvPr>
            <p:cNvSpPr>
              <a:spLocks noChangeShapeType="1"/>
            </p:cNvSpPr>
            <p:nvPr/>
          </p:nvSpPr>
          <p:spPr bwMode="auto">
            <a:xfrm flipV="1">
              <a:off x="3990" y="13199"/>
              <a:ext cx="383" cy="6"/>
            </a:xfrm>
            <a:prstGeom prst="straightConnector1">
              <a:avLst/>
            </a:prstGeom>
            <a:noFill/>
            <a:ln w="12700">
              <a:solidFill>
                <a:srgbClr val="000000"/>
              </a:solidFill>
              <a:miter lim="800000"/>
              <a:headEn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6" name="直接箭头连接符 6">
              <a:extLst>
                <a:ext uri="{FF2B5EF4-FFF2-40B4-BE49-F238E27FC236}">
                  <a16:creationId xmlns:a16="http://schemas.microsoft.com/office/drawing/2014/main" id="{2CAE6AE4-7EDA-4B78-BD35-45A86C435F11}"/>
                </a:ext>
              </a:extLst>
            </p:cNvPr>
            <p:cNvSpPr>
              <a:spLocks noChangeShapeType="1"/>
            </p:cNvSpPr>
            <p:nvPr/>
          </p:nvSpPr>
          <p:spPr bwMode="auto">
            <a:xfrm>
              <a:off x="4713" y="13199"/>
              <a:ext cx="369" cy="1"/>
            </a:xfrm>
            <a:prstGeom prst="straightConnector1">
              <a:avLst/>
            </a:prstGeom>
            <a:noFill/>
            <a:ln w="12700">
              <a:solidFill>
                <a:srgbClr val="000000"/>
              </a:solidFill>
              <a:miter lim="800000"/>
              <a:headEn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7" name="矩形 7">
              <a:extLst>
                <a:ext uri="{FF2B5EF4-FFF2-40B4-BE49-F238E27FC236}">
                  <a16:creationId xmlns:a16="http://schemas.microsoft.com/office/drawing/2014/main" id="{4E661F8C-261F-4B17-AEAC-255E4025BF07}"/>
                </a:ext>
              </a:extLst>
            </p:cNvPr>
            <p:cNvSpPr>
              <a:spLocks noChangeArrowheads="1"/>
            </p:cNvSpPr>
            <p:nvPr/>
          </p:nvSpPr>
          <p:spPr bwMode="auto">
            <a:xfrm>
              <a:off x="4884" y="12154"/>
              <a:ext cx="2346" cy="2064"/>
            </a:xfrm>
            <a:prstGeom prst="rect">
              <a:avLst/>
            </a:prstGeom>
            <a:noFill/>
            <a:ln w="12700">
              <a:solidFill>
                <a:srgbClr val="7030A0"/>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sp>
          <p:nvSpPr>
            <p:cNvPr id="2068" name="直接箭头连接符 11">
              <a:extLst>
                <a:ext uri="{FF2B5EF4-FFF2-40B4-BE49-F238E27FC236}">
                  <a16:creationId xmlns:a16="http://schemas.microsoft.com/office/drawing/2014/main" id="{C8AD813C-B89C-4144-92A1-7FC9854D3A7F}"/>
                </a:ext>
              </a:extLst>
            </p:cNvPr>
            <p:cNvSpPr>
              <a:spLocks noChangeShapeType="1"/>
            </p:cNvSpPr>
            <p:nvPr/>
          </p:nvSpPr>
          <p:spPr bwMode="auto">
            <a:xfrm flipV="1">
              <a:off x="7053" y="13198"/>
              <a:ext cx="371" cy="1"/>
            </a:xfrm>
            <a:prstGeom prst="straightConnector1">
              <a:avLst/>
            </a:prstGeom>
            <a:noFill/>
            <a:ln w="12700">
              <a:solidFill>
                <a:srgbClr val="000000"/>
              </a:solidFill>
              <a:miter lim="800000"/>
              <a:headEn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9" name="直接箭头连接符 39">
              <a:extLst>
                <a:ext uri="{FF2B5EF4-FFF2-40B4-BE49-F238E27FC236}">
                  <a16:creationId xmlns:a16="http://schemas.microsoft.com/office/drawing/2014/main" id="{CF8ED5FB-A1FF-4CE1-B2C3-115A7993296A}"/>
                </a:ext>
              </a:extLst>
            </p:cNvPr>
            <p:cNvSpPr>
              <a:spLocks noChangeShapeType="1"/>
            </p:cNvSpPr>
            <p:nvPr/>
          </p:nvSpPr>
          <p:spPr bwMode="auto">
            <a:xfrm>
              <a:off x="5625" y="13201"/>
              <a:ext cx="227" cy="1"/>
            </a:xfrm>
            <a:prstGeom prst="straightConnector1">
              <a:avLst/>
            </a:prstGeom>
            <a:noFill/>
            <a:ln w="12700">
              <a:solidFill>
                <a:srgbClr val="000000"/>
              </a:solidFill>
              <a:miter lim="800000"/>
              <a:headEn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直接箭头连接符 40">
              <a:extLst>
                <a:ext uri="{FF2B5EF4-FFF2-40B4-BE49-F238E27FC236}">
                  <a16:creationId xmlns:a16="http://schemas.microsoft.com/office/drawing/2014/main" id="{EDF88582-7B35-4657-AC25-0BC93E3A4327}"/>
                </a:ext>
              </a:extLst>
            </p:cNvPr>
            <p:cNvSpPr>
              <a:spLocks noChangeShapeType="1"/>
            </p:cNvSpPr>
            <p:nvPr/>
          </p:nvSpPr>
          <p:spPr bwMode="auto">
            <a:xfrm>
              <a:off x="6442" y="13205"/>
              <a:ext cx="227" cy="1"/>
            </a:xfrm>
            <a:prstGeom prst="straightConnector1">
              <a:avLst/>
            </a:prstGeom>
            <a:noFill/>
            <a:ln w="12700">
              <a:solidFill>
                <a:srgbClr val="000000"/>
              </a:solidFill>
              <a:miter lim="800000"/>
              <a:headEn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71" name="图片 41">
              <a:extLst>
                <a:ext uri="{FF2B5EF4-FFF2-40B4-BE49-F238E27FC236}">
                  <a16:creationId xmlns:a16="http://schemas.microsoft.com/office/drawing/2014/main" id="{EAF22D3E-4BDE-4A70-9764-D01B56220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026" y="12835"/>
              <a:ext cx="1644" cy="737"/>
            </a:xfrm>
            <a:prstGeom prst="rect">
              <a:avLst/>
            </a:prstGeom>
            <a:noFill/>
            <a:extLst>
              <a:ext uri="{909E8E84-426E-40DD-AFC4-6F175D3DCCD1}">
                <a14:hiddenFill xmlns:a14="http://schemas.microsoft.com/office/drawing/2010/main">
                  <a:solidFill>
                    <a:srgbClr val="FFFFFF"/>
                  </a:solidFill>
                </a14:hiddenFill>
              </a:ext>
            </a:extLst>
          </p:spPr>
        </p:pic>
        <p:pic>
          <p:nvPicPr>
            <p:cNvPr id="2072" name="图片 42">
              <a:extLst>
                <a:ext uri="{FF2B5EF4-FFF2-40B4-BE49-F238E27FC236}">
                  <a16:creationId xmlns:a16="http://schemas.microsoft.com/office/drawing/2014/main" id="{8703FD86-0AB0-4D3F-92A7-BAB859037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799" y="12835"/>
              <a:ext cx="1644" cy="737"/>
            </a:xfrm>
            <a:prstGeom prst="rect">
              <a:avLst/>
            </a:prstGeom>
            <a:noFill/>
            <a:extLst>
              <a:ext uri="{909E8E84-426E-40DD-AFC4-6F175D3DCCD1}">
                <a14:hiddenFill xmlns:a14="http://schemas.microsoft.com/office/drawing/2010/main">
                  <a:solidFill>
                    <a:srgbClr val="FFFFFF"/>
                  </a:solidFill>
                </a14:hiddenFill>
              </a:ext>
            </a:extLst>
          </p:spPr>
        </p:pic>
        <p:sp>
          <p:nvSpPr>
            <p:cNvPr id="2073" name="直接连接符 43">
              <a:extLst>
                <a:ext uri="{FF2B5EF4-FFF2-40B4-BE49-F238E27FC236}">
                  <a16:creationId xmlns:a16="http://schemas.microsoft.com/office/drawing/2014/main" id="{702B2143-9159-4574-8382-D49C679C1F83}"/>
                </a:ext>
              </a:extLst>
            </p:cNvPr>
            <p:cNvSpPr>
              <a:spLocks noChangeShapeType="1"/>
            </p:cNvSpPr>
            <p:nvPr/>
          </p:nvSpPr>
          <p:spPr bwMode="auto">
            <a:xfrm>
              <a:off x="6285" y="13205"/>
              <a:ext cx="113" cy="1"/>
            </a:xfrm>
            <a:prstGeom prst="line">
              <a:avLst/>
            </a:prstGeom>
            <a:noFill/>
            <a:ln w="12700">
              <a:solidFill>
                <a:srgbClr val="000000"/>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直接连接符 44">
              <a:extLst>
                <a:ext uri="{FF2B5EF4-FFF2-40B4-BE49-F238E27FC236}">
                  <a16:creationId xmlns:a16="http://schemas.microsoft.com/office/drawing/2014/main" id="{43C57597-766E-47CA-8B90-5637AA3C30F5}"/>
                </a:ext>
              </a:extLst>
            </p:cNvPr>
            <p:cNvSpPr>
              <a:spLocks noChangeShapeType="1"/>
            </p:cNvSpPr>
            <p:nvPr/>
          </p:nvSpPr>
          <p:spPr bwMode="auto">
            <a:xfrm>
              <a:off x="5475" y="13201"/>
              <a:ext cx="113" cy="1"/>
            </a:xfrm>
            <a:prstGeom prst="line">
              <a:avLst/>
            </a:prstGeom>
            <a:noFill/>
            <a:ln w="12700">
              <a:solidFill>
                <a:srgbClr val="000000"/>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75" name="图片 49">
              <a:extLst>
                <a:ext uri="{FF2B5EF4-FFF2-40B4-BE49-F238E27FC236}">
                  <a16:creationId xmlns:a16="http://schemas.microsoft.com/office/drawing/2014/main" id="{DFED8457-3B62-4D24-BFBD-9BCC8ABCFD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 y="11081"/>
              <a:ext cx="1644" cy="737"/>
            </a:xfrm>
            <a:prstGeom prst="rect">
              <a:avLst/>
            </a:prstGeom>
            <a:noFill/>
            <a:extLst>
              <a:ext uri="{909E8E84-426E-40DD-AFC4-6F175D3DCCD1}">
                <a14:hiddenFill xmlns:a14="http://schemas.microsoft.com/office/drawing/2010/main">
                  <a:solidFill>
                    <a:srgbClr val="FFFFFF"/>
                  </a:solidFill>
                </a14:hiddenFill>
              </a:ext>
            </a:extLst>
          </p:spPr>
        </p:pic>
        <p:sp>
          <p:nvSpPr>
            <p:cNvPr id="96" name="直接箭头连接符 50">
              <a:extLst>
                <a:ext uri="{FF2B5EF4-FFF2-40B4-BE49-F238E27FC236}">
                  <a16:creationId xmlns:a16="http://schemas.microsoft.com/office/drawing/2014/main" id="{33A09B73-AE34-4774-A5B4-6C3701A96F71}"/>
                </a:ext>
              </a:extLst>
            </p:cNvPr>
            <p:cNvSpPr>
              <a:spLocks noChangeShapeType="1"/>
            </p:cNvSpPr>
            <p:nvPr/>
          </p:nvSpPr>
          <p:spPr bwMode="auto">
            <a:xfrm flipH="1">
              <a:off x="5646" y="11444"/>
              <a:ext cx="725" cy="6"/>
            </a:xfrm>
            <a:prstGeom prst="straightConnector1">
              <a:avLst/>
            </a:prstGeom>
            <a:noFill/>
            <a:ln w="12700">
              <a:solidFill>
                <a:srgbClr val="000000"/>
              </a:solidFill>
              <a:prstDash val="dash"/>
              <a:miter lim="800000"/>
              <a:headEnd type="stealth" w="med" len="me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直接箭头连接符 51">
              <a:extLst>
                <a:ext uri="{FF2B5EF4-FFF2-40B4-BE49-F238E27FC236}">
                  <a16:creationId xmlns:a16="http://schemas.microsoft.com/office/drawing/2014/main" id="{B4AC6119-2BE5-43EB-8D69-A0A4ADE96F8E}"/>
                </a:ext>
              </a:extLst>
            </p:cNvPr>
            <p:cNvSpPr>
              <a:spLocks noChangeShapeType="1"/>
            </p:cNvSpPr>
            <p:nvPr/>
          </p:nvSpPr>
          <p:spPr bwMode="auto">
            <a:xfrm>
              <a:off x="7764" y="13198"/>
              <a:ext cx="281" cy="4"/>
            </a:xfrm>
            <a:prstGeom prst="straightConnector1">
              <a:avLst/>
            </a:prstGeom>
            <a:noFill/>
            <a:ln w="12700">
              <a:solidFill>
                <a:srgbClr val="000000"/>
              </a:solidFill>
              <a:miter lim="800000"/>
              <a:headEn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直接连接符 55">
              <a:extLst>
                <a:ext uri="{FF2B5EF4-FFF2-40B4-BE49-F238E27FC236}">
                  <a16:creationId xmlns:a16="http://schemas.microsoft.com/office/drawing/2014/main" id="{4785D647-E8BF-4B3A-9BC1-4A76EBAAF0BE}"/>
                </a:ext>
              </a:extLst>
            </p:cNvPr>
            <p:cNvSpPr>
              <a:spLocks noChangeShapeType="1"/>
            </p:cNvSpPr>
            <p:nvPr/>
          </p:nvSpPr>
          <p:spPr bwMode="auto">
            <a:xfrm>
              <a:off x="5999" y="11425"/>
              <a:ext cx="1" cy="549"/>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连接符: 肘形 56">
              <a:extLst>
                <a:ext uri="{FF2B5EF4-FFF2-40B4-BE49-F238E27FC236}">
                  <a16:creationId xmlns:a16="http://schemas.microsoft.com/office/drawing/2014/main" id="{CFD4B2FC-955D-4C71-9BA3-280B9531F7BD}"/>
                </a:ext>
              </a:extLst>
            </p:cNvPr>
            <p:cNvSpPr>
              <a:spLocks noChangeShapeType="1"/>
            </p:cNvSpPr>
            <p:nvPr/>
          </p:nvSpPr>
          <p:spPr bwMode="auto">
            <a:xfrm flipV="1">
              <a:off x="3990" y="11974"/>
              <a:ext cx="2031" cy="1231"/>
            </a:xfrm>
            <a:prstGeom prst="bentConnector3">
              <a:avLst>
                <a:gd name="adj1" fmla="val 10287"/>
              </a:avLst>
            </a:prstGeom>
            <a:noFill/>
            <a:ln w="12700">
              <a:solidFill>
                <a:srgbClr val="000000"/>
              </a:solidFill>
              <a:miter lim="800000"/>
              <a:headEn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0" name="图片 5">
              <a:extLst>
                <a:ext uri="{FF2B5EF4-FFF2-40B4-BE49-F238E27FC236}">
                  <a16:creationId xmlns:a16="http://schemas.microsoft.com/office/drawing/2014/main" id="{6237E6F1-F735-4AC4-9C3B-FA88BB3CD7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1" y="11057"/>
              <a:ext cx="1644" cy="773"/>
            </a:xfrm>
            <a:prstGeom prst="rect">
              <a:avLst/>
            </a:prstGeom>
            <a:noFill/>
            <a:extLst>
              <a:ext uri="{909E8E84-426E-40DD-AFC4-6F175D3DCCD1}">
                <a14:hiddenFill xmlns:a14="http://schemas.microsoft.com/office/drawing/2010/main">
                  <a:solidFill>
                    <a:srgbClr val="FFFFFF"/>
                  </a:solidFill>
                </a14:hiddenFill>
              </a:ext>
            </a:extLst>
          </p:spPr>
        </p:pic>
        <p:pic>
          <p:nvPicPr>
            <p:cNvPr id="3150" name="图片 20">
              <a:extLst>
                <a:ext uri="{FF2B5EF4-FFF2-40B4-BE49-F238E27FC236}">
                  <a16:creationId xmlns:a16="http://schemas.microsoft.com/office/drawing/2014/main" id="{59B4A063-F8D5-4AEA-AE71-46BA360687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594" y="12832"/>
              <a:ext cx="1638" cy="7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1" name="矩形: 圆角 21">
              <a:extLst>
                <a:ext uri="{FF2B5EF4-FFF2-40B4-BE49-F238E27FC236}">
                  <a16:creationId xmlns:a16="http://schemas.microsoft.com/office/drawing/2014/main" id="{AABF94F3-E3D1-4243-B25D-CF4D34B82CDE}"/>
                </a:ext>
              </a:extLst>
            </p:cNvPr>
            <p:cNvSpPr>
              <a:spLocks noChangeArrowheads="1"/>
            </p:cNvSpPr>
            <p:nvPr/>
          </p:nvSpPr>
          <p:spPr bwMode="auto">
            <a:xfrm>
              <a:off x="8073" y="11510"/>
              <a:ext cx="1080" cy="396"/>
            </a:xfrm>
            <a:prstGeom prst="roundRect">
              <a:avLst>
                <a:gd name="adj"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Psnr:39.07</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2" name="矩形: 圆角 53">
              <a:extLst>
                <a:ext uri="{FF2B5EF4-FFF2-40B4-BE49-F238E27FC236}">
                  <a16:creationId xmlns:a16="http://schemas.microsoft.com/office/drawing/2014/main" id="{D30C9FC7-3E16-4F66-A0F2-ED2EC449A6D9}"/>
                </a:ext>
              </a:extLst>
            </p:cNvPr>
            <p:cNvSpPr>
              <a:spLocks noChangeArrowheads="1"/>
            </p:cNvSpPr>
            <p:nvPr/>
          </p:nvSpPr>
          <p:spPr bwMode="auto">
            <a:xfrm>
              <a:off x="2813" y="11510"/>
              <a:ext cx="1080" cy="396"/>
            </a:xfrm>
            <a:prstGeom prst="roundRect">
              <a:avLst>
                <a:gd name="adj"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Psnr:32.07</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3" name="连接符: 肘形 22">
              <a:extLst>
                <a:ext uri="{FF2B5EF4-FFF2-40B4-BE49-F238E27FC236}">
                  <a16:creationId xmlns:a16="http://schemas.microsoft.com/office/drawing/2014/main" id="{384157E5-B6C3-4654-963E-8717D7A972AA}"/>
                </a:ext>
              </a:extLst>
            </p:cNvPr>
            <p:cNvSpPr>
              <a:spLocks noChangeShapeType="1"/>
            </p:cNvSpPr>
            <p:nvPr/>
          </p:nvSpPr>
          <p:spPr bwMode="auto">
            <a:xfrm rot="10800000">
              <a:off x="6000" y="11974"/>
              <a:ext cx="2045" cy="1228"/>
            </a:xfrm>
            <a:prstGeom prst="bentConnector3">
              <a:avLst>
                <a:gd name="adj1" fmla="val 8898"/>
              </a:avLst>
            </a:prstGeom>
            <a:noFill/>
            <a:ln w="12700">
              <a:solidFill>
                <a:srgbClr val="000000"/>
              </a:solidFill>
              <a:miter lim="800000"/>
              <a:headEn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146" name="Picture 74">
              <a:extLst>
                <a:ext uri="{FF2B5EF4-FFF2-40B4-BE49-F238E27FC236}">
                  <a16:creationId xmlns:a16="http://schemas.microsoft.com/office/drawing/2014/main" id="{5BF5F2E2-046E-4B02-9FEC-38BFA4EAE3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57" y="12411"/>
              <a:ext cx="808" cy="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44" name="TextBox 41">
            <a:extLst>
              <a:ext uri="{FF2B5EF4-FFF2-40B4-BE49-F238E27FC236}">
                <a16:creationId xmlns:a16="http://schemas.microsoft.com/office/drawing/2014/main" id="{CFA71F3F-D28E-4F11-801B-8B14421608C4}"/>
              </a:ext>
            </a:extLst>
          </p:cNvPr>
          <p:cNvSpPr txBox="1"/>
          <p:nvPr/>
        </p:nvSpPr>
        <p:spPr>
          <a:xfrm>
            <a:off x="6092485" y="1565790"/>
            <a:ext cx="2735088" cy="3065220"/>
          </a:xfrm>
          <a:prstGeom prst="rect">
            <a:avLst/>
          </a:prstGeom>
          <a:noFill/>
        </p:spPr>
        <p:txBody>
          <a:bodyPr wrap="square" lIns="60918" tIns="30459" rIns="60918" bIns="30459" rtlCol="0">
            <a:spAutoFit/>
          </a:bodyPr>
          <a:lstStyle/>
          <a:p>
            <a:pPr lvl="0" algn="just">
              <a:lnSpc>
                <a:spcPct val="150000"/>
              </a:lnSpc>
              <a:defRPr/>
            </a:pPr>
            <a:r>
              <a:rPr lang="en-US" altLang="zh-CN" sz="1200" kern="100" dirty="0">
                <a:latin typeface="Times New Roman" panose="02020603050405020304" pitchFamily="18" charset="0"/>
                <a:cs typeface="Times New Roman" panose="02020603050405020304" pitchFamily="18" charset="0"/>
              </a:rPr>
              <a:t>         </a:t>
            </a:r>
            <a:r>
              <a:rPr lang="zh-CN" altLang="zh-CN" sz="1200" kern="100" dirty="0">
                <a:latin typeface="Times New Roman" panose="02020603050405020304" pitchFamily="18" charset="0"/>
                <a:cs typeface="Times New Roman" panose="02020603050405020304" pitchFamily="18" charset="0"/>
              </a:rPr>
              <a:t>利用残差学习刻画恒等映射或近似的恒等映射，而恒等映射是非常容易训练优化的。</a:t>
            </a:r>
            <a:r>
              <a:rPr lang="zh-CN" altLang="zh-CN" sz="1200" kern="100" dirty="0">
                <a:latin typeface="+mn-ea"/>
                <a:cs typeface="Times New Roman" panose="02020603050405020304" pitchFamily="18" charset="0"/>
              </a:rPr>
              <a:t>网络输入为</a:t>
            </a:r>
            <a:r>
              <a:rPr lang="en-US" altLang="zh-CN" sz="1200" i="1" dirty="0">
                <a:solidFill>
                  <a:prstClr val="black">
                    <a:lumMod val="75000"/>
                    <a:lumOff val="25000"/>
                  </a:prstClr>
                </a:solidFill>
                <a:latin typeface="Times New Roman" panose="02020603050405020304" pitchFamily="18" charset="0"/>
                <a:cs typeface="Times New Roman" panose="02020603050405020304" pitchFamily="18" charset="0"/>
                <a:sym typeface="+mn-lt"/>
              </a:rPr>
              <a:t>Y</a:t>
            </a:r>
            <a:r>
              <a:rPr lang="en-US" altLang="zh-CN" sz="1200" dirty="0">
                <a:solidFill>
                  <a:prstClr val="black">
                    <a:lumMod val="75000"/>
                    <a:lumOff val="25000"/>
                  </a:prstClr>
                </a:solidFill>
                <a:latin typeface="Times New Roman" panose="02020603050405020304" pitchFamily="18" charset="0"/>
                <a:cs typeface="Times New Roman" panose="02020603050405020304" pitchFamily="18" charset="0"/>
                <a:sym typeface="+mn-lt"/>
              </a:rPr>
              <a:t>=</a:t>
            </a:r>
            <a:r>
              <a:rPr lang="en-US" altLang="zh-CN" sz="1200" i="1" dirty="0">
                <a:solidFill>
                  <a:prstClr val="black">
                    <a:lumMod val="75000"/>
                    <a:lumOff val="25000"/>
                  </a:prstClr>
                </a:solidFill>
                <a:latin typeface="Times New Roman" panose="02020603050405020304" pitchFamily="18" charset="0"/>
                <a:cs typeface="Times New Roman" panose="02020603050405020304" pitchFamily="18" charset="0"/>
                <a:sym typeface="+mn-lt"/>
              </a:rPr>
              <a:t>X</a:t>
            </a:r>
            <a:r>
              <a:rPr lang="en-US" altLang="zh-CN" sz="1200" dirty="0">
                <a:solidFill>
                  <a:prstClr val="black">
                    <a:lumMod val="75000"/>
                    <a:lumOff val="25000"/>
                  </a:prstClr>
                </a:solidFill>
                <a:latin typeface="Times New Roman" panose="02020603050405020304" pitchFamily="18" charset="0"/>
                <a:cs typeface="Times New Roman" panose="02020603050405020304" pitchFamily="18" charset="0"/>
                <a:sym typeface="+mn-lt"/>
              </a:rPr>
              <a:t>+</a:t>
            </a:r>
            <a:r>
              <a:rPr lang="en-US" altLang="zh-CN" sz="1200" i="1" dirty="0">
                <a:solidFill>
                  <a:prstClr val="black">
                    <a:lumMod val="75000"/>
                    <a:lumOff val="25000"/>
                  </a:prstClr>
                </a:solidFill>
                <a:latin typeface="Times New Roman" panose="02020603050405020304" pitchFamily="18" charset="0"/>
                <a:cs typeface="Times New Roman" panose="02020603050405020304" pitchFamily="18" charset="0"/>
                <a:sym typeface="+mn-lt"/>
              </a:rPr>
              <a:t>V</a:t>
            </a:r>
            <a:r>
              <a:rPr lang="zh-CN" altLang="zh-CN" sz="1200" kern="100" dirty="0">
                <a:latin typeface="Times New Roman" panose="02020603050405020304" pitchFamily="18" charset="0"/>
                <a:cs typeface="Times New Roman" panose="02020603050405020304" pitchFamily="18" charset="0"/>
              </a:rPr>
              <a:t>（噪声观察＝干净图像＋残差图像）</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mn-ea"/>
                <a:cs typeface="+mn-ea"/>
                <a:sym typeface="+mn-lt"/>
              </a:rPr>
              <a:t>最终目标是提取出残差图像</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mn-ea"/>
                <a:cs typeface="+mn-ea"/>
                <a:sym typeface="+mn-lt"/>
              </a:rPr>
              <a:t>V(</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mn-ea"/>
                <a:cs typeface="+mn-ea"/>
                <a:sym typeface="+mn-lt"/>
              </a:rPr>
              <a:t>噪声图像</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a:p>
            <a:pPr lvl="0" algn="just">
              <a:lnSpc>
                <a:spcPct val="150000"/>
              </a:lnSpc>
              <a:defRPr/>
            </a:pPr>
            <a:r>
              <a:rPr lang="zh-CN" altLang="en-US" sz="1200" dirty="0">
                <a:solidFill>
                  <a:srgbClr val="404040"/>
                </a:solidFill>
                <a:latin typeface="-apple-system"/>
              </a:rPr>
              <a:t>         根据</a:t>
            </a:r>
            <a:r>
              <a:rPr lang="en-US" altLang="zh-CN" sz="1200" dirty="0" err="1">
                <a:solidFill>
                  <a:srgbClr val="404040"/>
                </a:solidFill>
                <a:latin typeface="-apple-system"/>
              </a:rPr>
              <a:t>ResNet</a:t>
            </a:r>
            <a:r>
              <a:rPr lang="zh-CN" altLang="en-US" sz="1200" dirty="0">
                <a:solidFill>
                  <a:srgbClr val="404040"/>
                </a:solidFill>
                <a:latin typeface="-apple-system"/>
              </a:rPr>
              <a:t>中的理论，当残差为</a:t>
            </a:r>
            <a:r>
              <a:rPr lang="en-US" altLang="zh-CN" sz="1200" dirty="0">
                <a:solidFill>
                  <a:srgbClr val="404040"/>
                </a:solidFill>
                <a:latin typeface="-apple-system"/>
              </a:rPr>
              <a:t>0</a:t>
            </a:r>
            <a:r>
              <a:rPr lang="zh-CN" altLang="en-US" sz="1200" dirty="0">
                <a:solidFill>
                  <a:srgbClr val="404040"/>
                </a:solidFill>
                <a:latin typeface="-apple-system"/>
              </a:rPr>
              <a:t>时，堆积层之间等价于恒等映射，而恒等映射是非常容易训练优化的。</a:t>
            </a:r>
            <a:r>
              <a:rPr lang="zh-CN" altLang="zh-CN" sz="1200" kern="100" dirty="0">
                <a:latin typeface="+mn-ea"/>
                <a:cs typeface="Times New Roman" panose="02020603050405020304" pitchFamily="18" charset="0"/>
              </a:rPr>
              <a:t>本课题研究训练可以进行盲图像去噪的模型，采用深度网络提高利用图像特征的容量和灵活性。</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sp>
        <p:nvSpPr>
          <p:cNvPr id="3" name="矩形: 圆角 2">
            <a:extLst>
              <a:ext uri="{FF2B5EF4-FFF2-40B4-BE49-F238E27FC236}">
                <a16:creationId xmlns:a16="http://schemas.microsoft.com/office/drawing/2014/main" id="{5540EB53-9D1C-4021-B68B-C6B1BC66343F}"/>
              </a:ext>
            </a:extLst>
          </p:cNvPr>
          <p:cNvSpPr/>
          <p:nvPr/>
        </p:nvSpPr>
        <p:spPr>
          <a:xfrm>
            <a:off x="5302269" y="3972404"/>
            <a:ext cx="676089" cy="305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7030A0"/>
                </a:solidFill>
                <a:latin typeface="Times New Roman" panose="02020603050405020304" pitchFamily="18" charset="0"/>
                <a:cs typeface="Times New Roman" panose="02020603050405020304" pitchFamily="18" charset="0"/>
              </a:rPr>
              <a:t>noise</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54A779AA-1DC6-4E2A-8E72-2214EE9C2DD7}"/>
              </a:ext>
            </a:extLst>
          </p:cNvPr>
          <p:cNvCxnSpPr>
            <a:cxnSpLocks/>
            <a:stCxn id="3" idx="0"/>
          </p:cNvCxnSpPr>
          <p:nvPr/>
        </p:nvCxnSpPr>
        <p:spPr>
          <a:xfrm flipH="1" flipV="1">
            <a:off x="4964966" y="3687126"/>
            <a:ext cx="675348" cy="285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7" name="TextBox 41">
            <a:extLst>
              <a:ext uri="{FF2B5EF4-FFF2-40B4-BE49-F238E27FC236}">
                <a16:creationId xmlns:a16="http://schemas.microsoft.com/office/drawing/2014/main" id="{B2789F33-B826-4A24-968F-317560F6397C}"/>
              </a:ext>
            </a:extLst>
          </p:cNvPr>
          <p:cNvSpPr txBox="1"/>
          <p:nvPr/>
        </p:nvSpPr>
        <p:spPr>
          <a:xfrm>
            <a:off x="615438" y="4226052"/>
            <a:ext cx="4660461" cy="580886"/>
          </a:xfrm>
          <a:prstGeom prst="rect">
            <a:avLst/>
          </a:prstGeom>
          <a:noFill/>
        </p:spPr>
        <p:txBody>
          <a:bodyPr wrap="square" lIns="60918" tIns="30459" rIns="60918" bIns="30459" rtlCol="0">
            <a:spAutoFit/>
          </a:bodyPr>
          <a:lstStyle/>
          <a:p>
            <a:pPr lvl="0" algn="ctr">
              <a:lnSpc>
                <a:spcPct val="150000"/>
              </a:lnSpc>
              <a:defRPr/>
            </a:pPr>
            <a:r>
              <a:rPr lang="en-US" altLang="zh-CN" sz="1200" dirty="0" err="1"/>
              <a:t>DnCNN</a:t>
            </a:r>
            <a:r>
              <a:rPr lang="zh-CN" altLang="zh-CN" sz="1200" dirty="0"/>
              <a:t>是一种端到端的可训练的网络，采用残差学习策略在网络的隐藏层隐式地移除干净图像，从而预测图像中所包含的噪声图像。</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sp>
        <p:nvSpPr>
          <p:cNvPr id="48" name="文本框 47">
            <a:extLst>
              <a:ext uri="{FF2B5EF4-FFF2-40B4-BE49-F238E27FC236}">
                <a16:creationId xmlns:a16="http://schemas.microsoft.com/office/drawing/2014/main" id="{D56279F2-7FAF-4985-A89D-6F994F042A5E}"/>
              </a:ext>
            </a:extLst>
          </p:cNvPr>
          <p:cNvSpPr txBox="1"/>
          <p:nvPr/>
        </p:nvSpPr>
        <p:spPr>
          <a:xfrm>
            <a:off x="1881780" y="3843846"/>
            <a:ext cx="2710180" cy="276999"/>
          </a:xfrm>
          <a:prstGeom prst="rect">
            <a:avLst/>
          </a:prstGeom>
          <a:noFill/>
        </p:spPr>
        <p:txBody>
          <a:bodyPr wrap="square" rtlCol="0">
            <a:spAutoFit/>
          </a:bodyPr>
          <a:lstStyle/>
          <a:p>
            <a:pPr algn="ctr"/>
            <a:r>
              <a:rPr lang="en-US" altLang="zh-CN" sz="1200" dirty="0" err="1"/>
              <a:t>DnCNN</a:t>
            </a:r>
            <a:r>
              <a:rPr lang="zh-CN" altLang="en-US" sz="1200" dirty="0"/>
              <a:t>实现盲图像去噪模型</a:t>
            </a:r>
          </a:p>
        </p:txBody>
      </p:sp>
    </p:spTree>
    <p:extLst>
      <p:ext uri="{BB962C8B-B14F-4D97-AF65-F5344CB8AC3E}">
        <p14:creationId xmlns:p14="http://schemas.microsoft.com/office/powerpoint/2010/main" val="4007083595"/>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2058"/>
                                        </p:tgtEl>
                                        <p:attrNameLst>
                                          <p:attrName>style.visibility</p:attrName>
                                        </p:attrNameLst>
                                      </p:cBhvr>
                                      <p:to>
                                        <p:strVal val="visible"/>
                                      </p:to>
                                    </p:set>
                                    <p:anim calcmode="lin" valueType="num">
                                      <p:cBhvr>
                                        <p:cTn id="19" dur="1000" fill="hold"/>
                                        <p:tgtEl>
                                          <p:spTgt spid="2058"/>
                                        </p:tgtEl>
                                        <p:attrNameLst>
                                          <p:attrName>ppt_w</p:attrName>
                                        </p:attrNameLst>
                                      </p:cBhvr>
                                      <p:tavLst>
                                        <p:tav tm="0">
                                          <p:val>
                                            <p:fltVal val="0"/>
                                          </p:val>
                                        </p:tav>
                                        <p:tav tm="100000">
                                          <p:val>
                                            <p:strVal val="#ppt_w"/>
                                          </p:val>
                                        </p:tav>
                                      </p:tavLst>
                                    </p:anim>
                                    <p:anim calcmode="lin" valueType="num">
                                      <p:cBhvr>
                                        <p:cTn id="20" dur="1000" fill="hold"/>
                                        <p:tgtEl>
                                          <p:spTgt spid="2058"/>
                                        </p:tgtEl>
                                        <p:attrNameLst>
                                          <p:attrName>ppt_h</p:attrName>
                                        </p:attrNameLst>
                                      </p:cBhvr>
                                      <p:tavLst>
                                        <p:tav tm="0">
                                          <p:val>
                                            <p:fltVal val="0"/>
                                          </p:val>
                                        </p:tav>
                                        <p:tav tm="100000">
                                          <p:val>
                                            <p:strVal val="#ppt_h"/>
                                          </p:val>
                                        </p:tav>
                                      </p:tavLst>
                                    </p:anim>
                                    <p:anim calcmode="lin" valueType="num">
                                      <p:cBhvr>
                                        <p:cTn id="21" dur="1000" fill="hold"/>
                                        <p:tgtEl>
                                          <p:spTgt spid="2058"/>
                                        </p:tgtEl>
                                        <p:attrNameLst>
                                          <p:attrName>style.rotation</p:attrName>
                                        </p:attrNameLst>
                                      </p:cBhvr>
                                      <p:tavLst>
                                        <p:tav tm="0">
                                          <p:val>
                                            <p:fltVal val="90"/>
                                          </p:val>
                                        </p:tav>
                                        <p:tav tm="100000">
                                          <p:val>
                                            <p:fltVal val="0"/>
                                          </p:val>
                                        </p:tav>
                                      </p:tavLst>
                                    </p:anim>
                                    <p:animEffect transition="in" filter="fade">
                                      <p:cBhvr>
                                        <p:cTn id="22" dur="1000"/>
                                        <p:tgtEl>
                                          <p:spTgt spid="205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anim calcmode="lin" valueType="num">
                                      <p:cBhvr>
                                        <p:cTn id="28" dur="500" fill="hold"/>
                                        <p:tgtEl>
                                          <p:spTgt spid="47"/>
                                        </p:tgtEl>
                                        <p:attrNameLst>
                                          <p:attrName>ppt_x</p:attrName>
                                        </p:attrNameLst>
                                      </p:cBhvr>
                                      <p:tavLst>
                                        <p:tav tm="0">
                                          <p:val>
                                            <p:strVal val="#ppt_x"/>
                                          </p:val>
                                        </p:tav>
                                        <p:tav tm="100000">
                                          <p:val>
                                            <p:strVal val="#ppt_x"/>
                                          </p:val>
                                        </p:tav>
                                      </p:tavLst>
                                    </p:anim>
                                    <p:anim calcmode="lin" valueType="num">
                                      <p:cBhvr>
                                        <p:cTn id="29" dur="500" fill="hold"/>
                                        <p:tgtEl>
                                          <p:spTgt spid="47"/>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anim calcmode="lin" valueType="num">
                                      <p:cBhvr>
                                        <p:cTn id="48" dur="500" fill="hold"/>
                                        <p:tgtEl>
                                          <p:spTgt spid="44"/>
                                        </p:tgtEl>
                                        <p:attrNameLst>
                                          <p:attrName>ppt_x</p:attrName>
                                        </p:attrNameLst>
                                      </p:cBhvr>
                                      <p:tavLst>
                                        <p:tav tm="0">
                                          <p:val>
                                            <p:strVal val="#ppt_x"/>
                                          </p:val>
                                        </p:tav>
                                        <p:tav tm="100000">
                                          <p:val>
                                            <p:strVal val="#ppt_x"/>
                                          </p:val>
                                        </p:tav>
                                      </p:tavLst>
                                    </p:anim>
                                    <p:anim calcmode="lin" valueType="num">
                                      <p:cBhvr>
                                        <p:cTn id="49"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44" grpId="0"/>
      <p:bldP spid="3" grpId="0" animBg="1"/>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基于双流网络特征提取</a:t>
              </a:r>
            </a:p>
          </p:txBody>
        </p:sp>
      </p:grpSp>
      <p:sp>
        <p:nvSpPr>
          <p:cNvPr id="118" name="TextBox 41">
            <a:extLst>
              <a:ext uri="{FF2B5EF4-FFF2-40B4-BE49-F238E27FC236}">
                <a16:creationId xmlns:a16="http://schemas.microsoft.com/office/drawing/2014/main" id="{0F08B7A2-6DC1-42B3-B1CA-BC952AC5B98F}"/>
              </a:ext>
            </a:extLst>
          </p:cNvPr>
          <p:cNvSpPr txBox="1"/>
          <p:nvPr/>
        </p:nvSpPr>
        <p:spPr>
          <a:xfrm>
            <a:off x="481330" y="4308367"/>
            <a:ext cx="3441652" cy="580886"/>
          </a:xfrm>
          <a:prstGeom prst="rect">
            <a:avLst/>
          </a:prstGeom>
          <a:noFill/>
        </p:spPr>
        <p:txBody>
          <a:bodyPr wrap="square" lIns="60918" tIns="30459" rIns="60918" bIns="30459" rtlCol="0">
            <a:spAutoFit/>
          </a:bodyPr>
          <a:lstStyle/>
          <a:p>
            <a:pPr lvl="0" algn="just">
              <a:lnSpc>
                <a:spcPct val="150000"/>
              </a:lnSpc>
              <a:defRPr/>
            </a:pPr>
            <a:r>
              <a:rPr lang="en-US" altLang="zh-CN" sz="1200" kern="0" dirty="0">
                <a:latin typeface="Times New Roman" panose="02020603050405020304" pitchFamily="18" charset="0"/>
              </a:rPr>
              <a:t>         2stream</a:t>
            </a:r>
            <a:r>
              <a:rPr lang="zh-CN" altLang="zh-CN" sz="1200" kern="0" dirty="0">
                <a:latin typeface="Times New Roman" panose="02020603050405020304" pitchFamily="18" charset="0"/>
                <a:cs typeface="Times New Roman" panose="02020603050405020304" pitchFamily="18" charset="0"/>
              </a:rPr>
              <a:t>网络是</a:t>
            </a:r>
            <a:r>
              <a:rPr lang="zh-CN" altLang="en-US" sz="1200" kern="0" dirty="0">
                <a:latin typeface="Times New Roman" panose="02020603050405020304" pitchFamily="18" charset="0"/>
                <a:cs typeface="Times New Roman" panose="02020603050405020304" pitchFamily="18" charset="0"/>
              </a:rPr>
              <a:t>在</a:t>
            </a:r>
            <a:r>
              <a:rPr lang="en-US" altLang="zh-CN" sz="1200" kern="0" dirty="0">
                <a:latin typeface="Times New Roman" panose="02020603050405020304" pitchFamily="18" charset="0"/>
                <a:cs typeface="Times New Roman" panose="02020603050405020304" pitchFamily="18" charset="0"/>
              </a:rPr>
              <a:t>Siamese</a:t>
            </a:r>
            <a:r>
              <a:rPr lang="zh-CN" altLang="en-US" sz="1200" kern="0" dirty="0">
                <a:latin typeface="Times New Roman" panose="02020603050405020304" pitchFamily="18" charset="0"/>
                <a:cs typeface="Times New Roman" panose="02020603050405020304" pitchFamily="18" charset="0"/>
              </a:rPr>
              <a:t>网络基础上演变而来，同样是</a:t>
            </a:r>
            <a:r>
              <a:rPr lang="zh-CN" altLang="zh-CN" sz="1200" kern="0" dirty="0">
                <a:latin typeface="Times New Roman" panose="02020603050405020304" pitchFamily="18" charset="0"/>
                <a:cs typeface="Times New Roman" panose="02020603050405020304" pitchFamily="18" charset="0"/>
              </a:rPr>
              <a:t>以一对静脉图像补丁作为输入。</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sp>
        <p:nvSpPr>
          <p:cNvPr id="2" name="Rectangle 29">
            <a:extLst>
              <a:ext uri="{FF2B5EF4-FFF2-40B4-BE49-F238E27FC236}">
                <a16:creationId xmlns:a16="http://schemas.microsoft.com/office/drawing/2014/main" id="{337370FC-3215-4CC3-A9EF-BE2376EB16CB}"/>
              </a:ext>
            </a:extLst>
          </p:cNvPr>
          <p:cNvSpPr>
            <a:spLocks noChangeArrowheads="1"/>
          </p:cNvSpPr>
          <p:nvPr/>
        </p:nvSpPr>
        <p:spPr bwMode="auto">
          <a:xfrm>
            <a:off x="2659223" y="1365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65">
            <a:extLst>
              <a:ext uri="{FF2B5EF4-FFF2-40B4-BE49-F238E27FC236}">
                <a16:creationId xmlns:a16="http://schemas.microsoft.com/office/drawing/2014/main" id="{D5029B02-7B8B-4D32-9EDF-9744BF77A0F2}"/>
              </a:ext>
            </a:extLst>
          </p:cNvPr>
          <p:cNvSpPr>
            <a:spLocks noChangeArrowheads="1"/>
          </p:cNvSpPr>
          <p:nvPr/>
        </p:nvSpPr>
        <p:spPr bwMode="auto">
          <a:xfrm>
            <a:off x="2795992" y="12247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57" name="Rectangle 101">
            <a:extLst>
              <a:ext uri="{FF2B5EF4-FFF2-40B4-BE49-F238E27FC236}">
                <a16:creationId xmlns:a16="http://schemas.microsoft.com/office/drawing/2014/main" id="{304E5361-9904-491A-8229-D4A476C9C4A5}"/>
              </a:ext>
            </a:extLst>
          </p:cNvPr>
          <p:cNvSpPr>
            <a:spLocks noChangeArrowheads="1"/>
          </p:cNvSpPr>
          <p:nvPr/>
        </p:nvSpPr>
        <p:spPr bwMode="auto">
          <a:xfrm>
            <a:off x="1748972" y="16234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5" name="画布 637">
            <a:extLst>
              <a:ext uri="{FF2B5EF4-FFF2-40B4-BE49-F238E27FC236}">
                <a16:creationId xmlns:a16="http://schemas.microsoft.com/office/drawing/2014/main" id="{7FB8F7B8-F463-450D-AA30-73967FF200DC}"/>
              </a:ext>
            </a:extLst>
          </p:cNvPr>
          <p:cNvGrpSpPr/>
          <p:nvPr/>
        </p:nvGrpSpPr>
        <p:grpSpPr>
          <a:xfrm>
            <a:off x="5438459" y="2364879"/>
            <a:ext cx="2833187" cy="2119286"/>
            <a:chOff x="0" y="0"/>
            <a:chExt cx="3162300" cy="2172335"/>
          </a:xfrm>
        </p:grpSpPr>
        <p:sp>
          <p:nvSpPr>
            <p:cNvPr id="46" name="矩形 45">
              <a:extLst>
                <a:ext uri="{FF2B5EF4-FFF2-40B4-BE49-F238E27FC236}">
                  <a16:creationId xmlns:a16="http://schemas.microsoft.com/office/drawing/2014/main" id="{E6315855-4937-4A37-AD91-253C7B934676}"/>
                </a:ext>
              </a:extLst>
            </p:cNvPr>
            <p:cNvSpPr/>
            <p:nvPr/>
          </p:nvSpPr>
          <p:spPr>
            <a:xfrm>
              <a:off x="0" y="0"/>
              <a:ext cx="3162300" cy="2172335"/>
            </a:xfrm>
            <a:prstGeom prst="rect">
              <a:avLst/>
            </a:prstGeom>
            <a:solidFill>
              <a:prstClr val="white"/>
            </a:solidFill>
          </p:spPr>
        </p:sp>
        <p:sp>
          <p:nvSpPr>
            <p:cNvPr id="47" name="文本框 50">
              <a:extLst>
                <a:ext uri="{FF2B5EF4-FFF2-40B4-BE49-F238E27FC236}">
                  <a16:creationId xmlns:a16="http://schemas.microsoft.com/office/drawing/2014/main" id="{81131B90-E7F1-410C-BD5C-D58A3F2332CC}"/>
                </a:ext>
              </a:extLst>
            </p:cNvPr>
            <p:cNvSpPr txBox="1"/>
            <p:nvPr/>
          </p:nvSpPr>
          <p:spPr>
            <a:xfrm>
              <a:off x="228259" y="112200"/>
              <a:ext cx="1090326" cy="399120"/>
            </a:xfrm>
            <a:prstGeom prst="rect">
              <a:avLst/>
            </a:prstGeom>
            <a:noFill/>
          </p:spPr>
          <p:txBody>
            <a:bodyPr wrap="square" lIns="0" tIns="0" rIns="0" bIns="0" rtlCol="0" anchor="t" anchorCtr="1">
              <a:noAutofit/>
            </a:bodyPr>
            <a:lstStyle/>
            <a:p>
              <a:pPr algn="just"/>
              <a:r>
                <a:rPr lang="en-US" sz="1200" kern="0">
                  <a:effectLst/>
                  <a:latin typeface="Times New Roman" panose="02020603050405020304" pitchFamily="18" charset="0"/>
                  <a:ea typeface="宋体" panose="02010600030101010101" pitchFamily="2" charset="-122"/>
                </a:rPr>
                <a:t>Positive training </a:t>
              </a:r>
              <a:endParaRPr lang="zh-CN" sz="1050" kern="100">
                <a:effectLst/>
                <a:latin typeface="Times New Roman" panose="02020603050405020304" pitchFamily="18" charset="0"/>
                <a:ea typeface="宋体" panose="02010600030101010101" pitchFamily="2" charset="-122"/>
              </a:endParaRPr>
            </a:p>
            <a:p>
              <a:pPr algn="ctr"/>
              <a:r>
                <a:rPr lang="en-US" sz="1200" kern="0">
                  <a:effectLst/>
                  <a:latin typeface="Times New Roman" panose="02020603050405020304" pitchFamily="18" charset="0"/>
                  <a:ea typeface="宋体" panose="02010600030101010101" pitchFamily="2" charset="-122"/>
                </a:rPr>
                <a:t>sample</a:t>
              </a:r>
              <a:endParaRPr lang="zh-CN" sz="1050" kern="100">
                <a:effectLst/>
                <a:latin typeface="Times New Roman" panose="02020603050405020304" pitchFamily="18" charset="0"/>
                <a:ea typeface="宋体" panose="02010600030101010101" pitchFamily="2" charset="-122"/>
              </a:endParaRPr>
            </a:p>
          </p:txBody>
        </p:sp>
        <p:sp>
          <p:nvSpPr>
            <p:cNvPr id="48" name="文本框 50">
              <a:extLst>
                <a:ext uri="{FF2B5EF4-FFF2-40B4-BE49-F238E27FC236}">
                  <a16:creationId xmlns:a16="http://schemas.microsoft.com/office/drawing/2014/main" id="{81131B90-E7F1-410C-BD5C-D58A3F2332CC}"/>
                </a:ext>
              </a:extLst>
            </p:cNvPr>
            <p:cNvSpPr txBox="1"/>
            <p:nvPr/>
          </p:nvSpPr>
          <p:spPr>
            <a:xfrm>
              <a:off x="349073" y="1959120"/>
              <a:ext cx="1184275" cy="198120"/>
            </a:xfrm>
            <a:prstGeom prst="rect">
              <a:avLst/>
            </a:prstGeom>
            <a:noFill/>
          </p:spPr>
          <p:txBody>
            <a:bodyPr wrap="square" lIns="0" tIns="0" rIns="0" bIns="0" rtlCol="0" anchor="t" anchorCtr="1">
              <a:spAutoFit/>
            </a:bodyPr>
            <a:lstStyle/>
            <a:p>
              <a:pPr algn="just"/>
              <a:r>
                <a:rPr lang="en-US" sz="1050" kern="100">
                  <a:effectLst/>
                  <a:latin typeface="Times New Roman" panose="02020603050405020304" pitchFamily="18" charset="0"/>
                  <a:ea typeface="宋体" panose="02010600030101010101" pitchFamily="2" charset="-122"/>
                </a:rPr>
                <a:t>Imposter test sample</a:t>
              </a:r>
              <a:endParaRPr lang="zh-CN" sz="1050" kern="100">
                <a:effectLst/>
                <a:latin typeface="Times New Roman" panose="02020603050405020304" pitchFamily="18" charset="0"/>
                <a:ea typeface="宋体" panose="02010600030101010101" pitchFamily="2" charset="-122"/>
              </a:endParaRPr>
            </a:p>
          </p:txBody>
        </p:sp>
        <p:sp>
          <p:nvSpPr>
            <p:cNvPr id="49" name="文本框 50">
              <a:extLst>
                <a:ext uri="{FF2B5EF4-FFF2-40B4-BE49-F238E27FC236}">
                  <a16:creationId xmlns:a16="http://schemas.microsoft.com/office/drawing/2014/main" id="{81131B90-E7F1-410C-BD5C-D58A3F2332CC}"/>
                </a:ext>
              </a:extLst>
            </p:cNvPr>
            <p:cNvSpPr txBox="1"/>
            <p:nvPr/>
          </p:nvSpPr>
          <p:spPr>
            <a:xfrm>
              <a:off x="1798321" y="1959119"/>
              <a:ext cx="1333028" cy="198120"/>
            </a:xfrm>
            <a:prstGeom prst="rect">
              <a:avLst/>
            </a:prstGeom>
            <a:noFill/>
          </p:spPr>
          <p:txBody>
            <a:bodyPr wrap="square" lIns="0" tIns="0" rIns="0" bIns="0" rtlCol="0" anchor="t" anchorCtr="1">
              <a:spAutoFit/>
            </a:bodyPr>
            <a:lstStyle/>
            <a:p>
              <a:pPr algn="just"/>
              <a:r>
                <a:rPr lang="en-US" sz="1050" kern="100" dirty="0">
                  <a:effectLst/>
                  <a:latin typeface="Times New Roman" panose="02020603050405020304" pitchFamily="18" charset="0"/>
                  <a:ea typeface="宋体" panose="02010600030101010101" pitchFamily="2" charset="-122"/>
                </a:rPr>
                <a:t>Negative training sample</a:t>
              </a:r>
              <a:endParaRPr lang="zh-CN" sz="1050" kern="100" dirty="0">
                <a:effectLst/>
                <a:latin typeface="Times New Roman" panose="02020603050405020304" pitchFamily="18" charset="0"/>
                <a:ea typeface="宋体" panose="02010600030101010101" pitchFamily="2" charset="-122"/>
              </a:endParaRPr>
            </a:p>
          </p:txBody>
        </p:sp>
        <p:sp>
          <p:nvSpPr>
            <p:cNvPr id="50" name="矩形: 圆角 49">
              <a:extLst>
                <a:ext uri="{FF2B5EF4-FFF2-40B4-BE49-F238E27FC236}">
                  <a16:creationId xmlns:a16="http://schemas.microsoft.com/office/drawing/2014/main" id="{6721C569-2CCC-456E-9F29-59A490B63D90}"/>
                </a:ext>
              </a:extLst>
            </p:cNvPr>
            <p:cNvSpPr/>
            <p:nvPr/>
          </p:nvSpPr>
          <p:spPr>
            <a:xfrm>
              <a:off x="174717" y="914003"/>
              <a:ext cx="334800" cy="33480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P1</a:t>
              </a:r>
              <a:endParaRPr lang="zh-CN" sz="1050" kern="100">
                <a:effectLst/>
                <a:latin typeface="Times New Roman" panose="02020603050405020304" pitchFamily="18" charset="0"/>
                <a:ea typeface="宋体" panose="02010600030101010101" pitchFamily="2" charset="-122"/>
              </a:endParaRPr>
            </a:p>
          </p:txBody>
        </p:sp>
        <p:sp>
          <p:nvSpPr>
            <p:cNvPr id="51" name="矩形: 圆角 50">
              <a:extLst>
                <a:ext uri="{FF2B5EF4-FFF2-40B4-BE49-F238E27FC236}">
                  <a16:creationId xmlns:a16="http://schemas.microsoft.com/office/drawing/2014/main" id="{C5479480-FF24-4FCF-9ABD-7B90F4DD8AD1}"/>
                </a:ext>
              </a:extLst>
            </p:cNvPr>
            <p:cNvSpPr/>
            <p:nvPr/>
          </p:nvSpPr>
          <p:spPr>
            <a:xfrm>
              <a:off x="609882" y="912344"/>
              <a:ext cx="334800" cy="33480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P2</a:t>
              </a:r>
              <a:endParaRPr lang="zh-CN" sz="1050" kern="100">
                <a:effectLst/>
                <a:latin typeface="Times New Roman" panose="02020603050405020304" pitchFamily="18" charset="0"/>
                <a:ea typeface="宋体" panose="02010600030101010101" pitchFamily="2" charset="-122"/>
              </a:endParaRPr>
            </a:p>
          </p:txBody>
        </p:sp>
        <p:sp>
          <p:nvSpPr>
            <p:cNvPr id="52" name="矩形: 圆角 51">
              <a:extLst>
                <a:ext uri="{FF2B5EF4-FFF2-40B4-BE49-F238E27FC236}">
                  <a16:creationId xmlns:a16="http://schemas.microsoft.com/office/drawing/2014/main" id="{145ABA13-4270-454A-B486-78BBF6DF80C7}"/>
                </a:ext>
              </a:extLst>
            </p:cNvPr>
            <p:cNvSpPr/>
            <p:nvPr/>
          </p:nvSpPr>
          <p:spPr>
            <a:xfrm>
              <a:off x="1044031" y="913274"/>
              <a:ext cx="334800" cy="33480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P3</a:t>
              </a:r>
              <a:endParaRPr lang="zh-CN" sz="1050" kern="100">
                <a:effectLst/>
                <a:latin typeface="Times New Roman" panose="02020603050405020304" pitchFamily="18" charset="0"/>
                <a:ea typeface="宋体" panose="02010600030101010101" pitchFamily="2" charset="-122"/>
              </a:endParaRPr>
            </a:p>
          </p:txBody>
        </p:sp>
        <p:sp>
          <p:nvSpPr>
            <p:cNvPr id="58" name="矩形: 圆角 57">
              <a:extLst>
                <a:ext uri="{FF2B5EF4-FFF2-40B4-BE49-F238E27FC236}">
                  <a16:creationId xmlns:a16="http://schemas.microsoft.com/office/drawing/2014/main" id="{B418E9EE-1487-464C-B6CE-5D1A7AE1FF27}"/>
                </a:ext>
              </a:extLst>
            </p:cNvPr>
            <p:cNvSpPr/>
            <p:nvPr/>
          </p:nvSpPr>
          <p:spPr>
            <a:xfrm>
              <a:off x="1475071" y="913274"/>
              <a:ext cx="334800" cy="33480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dirty="0">
                  <a:solidFill>
                    <a:srgbClr val="000000"/>
                  </a:solidFill>
                  <a:effectLst/>
                  <a:latin typeface="Times New Roman" panose="02020603050405020304" pitchFamily="18" charset="0"/>
                  <a:ea typeface="等线" panose="02010600030101010101" pitchFamily="2" charset="-122"/>
                </a:rPr>
                <a:t>P4</a:t>
              </a:r>
              <a:endParaRPr lang="zh-CN" sz="1050" kern="100" dirty="0">
                <a:effectLst/>
                <a:latin typeface="Times New Roman" panose="02020603050405020304" pitchFamily="18" charset="0"/>
                <a:ea typeface="宋体" panose="02010600030101010101" pitchFamily="2" charset="-122"/>
              </a:endParaRPr>
            </a:p>
          </p:txBody>
        </p:sp>
        <p:sp>
          <p:nvSpPr>
            <p:cNvPr id="59" name="矩形: 圆角 58">
              <a:extLst>
                <a:ext uri="{FF2B5EF4-FFF2-40B4-BE49-F238E27FC236}">
                  <a16:creationId xmlns:a16="http://schemas.microsoft.com/office/drawing/2014/main" id="{2E97EE78-2B08-4501-9D2E-6F2B1FCCB206}"/>
                </a:ext>
              </a:extLst>
            </p:cNvPr>
            <p:cNvSpPr/>
            <p:nvPr/>
          </p:nvSpPr>
          <p:spPr>
            <a:xfrm>
              <a:off x="1910952" y="913274"/>
              <a:ext cx="334800" cy="33480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dirty="0">
                  <a:solidFill>
                    <a:srgbClr val="000000"/>
                  </a:solidFill>
                  <a:effectLst/>
                  <a:latin typeface="Times New Roman" panose="02020603050405020304" pitchFamily="18" charset="0"/>
                  <a:ea typeface="等线" panose="02010600030101010101" pitchFamily="2" charset="-122"/>
                </a:rPr>
                <a:t>P5</a:t>
              </a:r>
              <a:endParaRPr lang="zh-CN" sz="1050" kern="100" dirty="0">
                <a:effectLst/>
                <a:latin typeface="Times New Roman" panose="02020603050405020304" pitchFamily="18" charset="0"/>
                <a:ea typeface="宋体" panose="02010600030101010101" pitchFamily="2" charset="-122"/>
              </a:endParaRPr>
            </a:p>
          </p:txBody>
        </p:sp>
        <p:sp>
          <p:nvSpPr>
            <p:cNvPr id="60" name="矩形: 圆角 59">
              <a:extLst>
                <a:ext uri="{FF2B5EF4-FFF2-40B4-BE49-F238E27FC236}">
                  <a16:creationId xmlns:a16="http://schemas.microsoft.com/office/drawing/2014/main" id="{781868D6-04FD-48F8-94CC-E82D3FCBFB62}"/>
                </a:ext>
              </a:extLst>
            </p:cNvPr>
            <p:cNvSpPr/>
            <p:nvPr/>
          </p:nvSpPr>
          <p:spPr>
            <a:xfrm>
              <a:off x="2340093" y="909691"/>
              <a:ext cx="334800" cy="334800"/>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P10</a:t>
              </a:r>
              <a:endParaRPr lang="zh-CN" sz="1050" kern="100">
                <a:effectLst/>
                <a:latin typeface="Times New Roman" panose="02020603050405020304" pitchFamily="18" charset="0"/>
                <a:ea typeface="宋体" panose="02010600030101010101" pitchFamily="2" charset="-122"/>
              </a:endParaRPr>
            </a:p>
          </p:txBody>
        </p:sp>
        <p:sp>
          <p:nvSpPr>
            <p:cNvPr id="61" name="矩形: 圆角 60">
              <a:extLst>
                <a:ext uri="{FF2B5EF4-FFF2-40B4-BE49-F238E27FC236}">
                  <a16:creationId xmlns:a16="http://schemas.microsoft.com/office/drawing/2014/main" id="{DDC20A2A-2DA8-42C2-8CA8-2E26ECA49377}"/>
                </a:ext>
              </a:extLst>
            </p:cNvPr>
            <p:cNvSpPr/>
            <p:nvPr/>
          </p:nvSpPr>
          <p:spPr>
            <a:xfrm>
              <a:off x="179797" y="1579076"/>
              <a:ext cx="334800" cy="334800"/>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I1</a:t>
              </a:r>
              <a:endParaRPr lang="zh-CN" sz="1050" kern="100">
                <a:effectLst/>
                <a:latin typeface="Times New Roman" panose="02020603050405020304" pitchFamily="18" charset="0"/>
                <a:ea typeface="宋体" panose="02010600030101010101" pitchFamily="2" charset="-122"/>
              </a:endParaRPr>
            </a:p>
          </p:txBody>
        </p:sp>
        <p:sp>
          <p:nvSpPr>
            <p:cNvPr id="62" name="矩形: 圆角 61">
              <a:extLst>
                <a:ext uri="{FF2B5EF4-FFF2-40B4-BE49-F238E27FC236}">
                  <a16:creationId xmlns:a16="http://schemas.microsoft.com/office/drawing/2014/main" id="{F98614E3-D5F3-439F-83FE-6C4B53841A09}"/>
                </a:ext>
              </a:extLst>
            </p:cNvPr>
            <p:cNvSpPr/>
            <p:nvPr/>
          </p:nvSpPr>
          <p:spPr>
            <a:xfrm>
              <a:off x="610390" y="1585037"/>
              <a:ext cx="334800" cy="334800"/>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I2</a:t>
              </a:r>
              <a:endParaRPr lang="zh-CN" sz="1050" kern="100">
                <a:effectLst/>
                <a:latin typeface="Times New Roman" panose="02020603050405020304" pitchFamily="18" charset="0"/>
                <a:ea typeface="宋体" panose="02010600030101010101" pitchFamily="2" charset="-122"/>
              </a:endParaRPr>
            </a:p>
          </p:txBody>
        </p:sp>
        <p:sp>
          <p:nvSpPr>
            <p:cNvPr id="63" name="矩形: 圆角 62">
              <a:extLst>
                <a:ext uri="{FF2B5EF4-FFF2-40B4-BE49-F238E27FC236}">
                  <a16:creationId xmlns:a16="http://schemas.microsoft.com/office/drawing/2014/main" id="{51700557-9552-4835-AD77-1F60A73090F7}"/>
                </a:ext>
              </a:extLst>
            </p:cNvPr>
            <p:cNvSpPr/>
            <p:nvPr/>
          </p:nvSpPr>
          <p:spPr>
            <a:xfrm>
              <a:off x="1044031" y="1581392"/>
              <a:ext cx="334800" cy="334800"/>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I3</a:t>
              </a:r>
              <a:endParaRPr lang="zh-CN" sz="1050" kern="100">
                <a:effectLst/>
                <a:latin typeface="Times New Roman" panose="02020603050405020304" pitchFamily="18" charset="0"/>
                <a:ea typeface="宋体" panose="02010600030101010101" pitchFamily="2" charset="-122"/>
              </a:endParaRPr>
            </a:p>
          </p:txBody>
        </p:sp>
        <p:sp>
          <p:nvSpPr>
            <p:cNvPr id="64" name="矩形: 圆角 63">
              <a:extLst>
                <a:ext uri="{FF2B5EF4-FFF2-40B4-BE49-F238E27FC236}">
                  <a16:creationId xmlns:a16="http://schemas.microsoft.com/office/drawing/2014/main" id="{6CFFBE45-3EFF-433D-B463-FF4CCECFECA5}"/>
                </a:ext>
              </a:extLst>
            </p:cNvPr>
            <p:cNvSpPr/>
            <p:nvPr/>
          </p:nvSpPr>
          <p:spPr>
            <a:xfrm>
              <a:off x="1477611" y="1578347"/>
              <a:ext cx="334800" cy="334800"/>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I4</a:t>
              </a:r>
              <a:endParaRPr lang="zh-CN" sz="1050" kern="100">
                <a:effectLst/>
                <a:latin typeface="Times New Roman" panose="02020603050405020304" pitchFamily="18" charset="0"/>
                <a:ea typeface="宋体" panose="02010600030101010101" pitchFamily="2" charset="-122"/>
              </a:endParaRPr>
            </a:p>
          </p:txBody>
        </p:sp>
        <p:sp>
          <p:nvSpPr>
            <p:cNvPr id="65" name="矩形: 圆角 64">
              <a:extLst>
                <a:ext uri="{FF2B5EF4-FFF2-40B4-BE49-F238E27FC236}">
                  <a16:creationId xmlns:a16="http://schemas.microsoft.com/office/drawing/2014/main" id="{ACE21AC3-5150-4D7B-883E-78A65C1A10A3}"/>
                </a:ext>
              </a:extLst>
            </p:cNvPr>
            <p:cNvSpPr/>
            <p:nvPr/>
          </p:nvSpPr>
          <p:spPr>
            <a:xfrm>
              <a:off x="1475245" y="229389"/>
              <a:ext cx="334800" cy="334800"/>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P9</a:t>
              </a:r>
              <a:endParaRPr lang="zh-CN" sz="1050" kern="100">
                <a:effectLst/>
                <a:latin typeface="Times New Roman" panose="02020603050405020304" pitchFamily="18" charset="0"/>
                <a:ea typeface="宋体" panose="02010600030101010101" pitchFamily="2" charset="-122"/>
              </a:endParaRPr>
            </a:p>
          </p:txBody>
        </p:sp>
        <p:sp>
          <p:nvSpPr>
            <p:cNvPr id="66" name="矩形: 圆角 65">
              <a:extLst>
                <a:ext uri="{FF2B5EF4-FFF2-40B4-BE49-F238E27FC236}">
                  <a16:creationId xmlns:a16="http://schemas.microsoft.com/office/drawing/2014/main" id="{B0CA1403-D730-4DA8-8E05-340A99200EF4}"/>
                </a:ext>
              </a:extLst>
            </p:cNvPr>
            <p:cNvSpPr/>
            <p:nvPr/>
          </p:nvSpPr>
          <p:spPr>
            <a:xfrm>
              <a:off x="1869905" y="226500"/>
              <a:ext cx="334800" cy="334800"/>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P8</a:t>
              </a:r>
              <a:endParaRPr lang="zh-CN" sz="1050" kern="100">
                <a:effectLst/>
                <a:latin typeface="Times New Roman" panose="02020603050405020304" pitchFamily="18" charset="0"/>
                <a:ea typeface="宋体" panose="02010600030101010101" pitchFamily="2" charset="-122"/>
              </a:endParaRPr>
            </a:p>
          </p:txBody>
        </p:sp>
        <p:sp>
          <p:nvSpPr>
            <p:cNvPr id="67" name="矩形: 圆角 66">
              <a:extLst>
                <a:ext uri="{FF2B5EF4-FFF2-40B4-BE49-F238E27FC236}">
                  <a16:creationId xmlns:a16="http://schemas.microsoft.com/office/drawing/2014/main" id="{EC2EEA1B-B025-4428-85A4-E782BBEA879A}"/>
                </a:ext>
              </a:extLst>
            </p:cNvPr>
            <p:cNvSpPr/>
            <p:nvPr/>
          </p:nvSpPr>
          <p:spPr>
            <a:xfrm>
              <a:off x="2268553" y="228161"/>
              <a:ext cx="334800" cy="334800"/>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P7</a:t>
              </a:r>
              <a:endParaRPr lang="zh-CN" sz="1050" kern="100">
                <a:effectLst/>
                <a:latin typeface="Times New Roman" panose="02020603050405020304" pitchFamily="18" charset="0"/>
                <a:ea typeface="宋体" panose="02010600030101010101" pitchFamily="2" charset="-122"/>
              </a:endParaRPr>
            </a:p>
          </p:txBody>
        </p:sp>
        <p:sp>
          <p:nvSpPr>
            <p:cNvPr id="68" name="矩形: 圆角 67">
              <a:extLst>
                <a:ext uri="{FF2B5EF4-FFF2-40B4-BE49-F238E27FC236}">
                  <a16:creationId xmlns:a16="http://schemas.microsoft.com/office/drawing/2014/main" id="{0D1552A2-0174-4734-8FE6-DFF90EB516E5}"/>
                </a:ext>
              </a:extLst>
            </p:cNvPr>
            <p:cNvSpPr/>
            <p:nvPr/>
          </p:nvSpPr>
          <p:spPr>
            <a:xfrm>
              <a:off x="2667201" y="228521"/>
              <a:ext cx="334800" cy="334800"/>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P6</a:t>
              </a:r>
              <a:endParaRPr lang="zh-CN" sz="1050" kern="100">
                <a:effectLst/>
                <a:latin typeface="Times New Roman" panose="02020603050405020304" pitchFamily="18" charset="0"/>
                <a:ea typeface="宋体" panose="02010600030101010101" pitchFamily="2" charset="-122"/>
              </a:endParaRPr>
            </a:p>
          </p:txBody>
        </p:sp>
        <p:sp>
          <p:nvSpPr>
            <p:cNvPr id="69" name="矩形: 圆角 68">
              <a:extLst>
                <a:ext uri="{FF2B5EF4-FFF2-40B4-BE49-F238E27FC236}">
                  <a16:creationId xmlns:a16="http://schemas.microsoft.com/office/drawing/2014/main" id="{4AE50273-26C3-4B0A-B4BF-E3830CB27D3F}"/>
                </a:ext>
              </a:extLst>
            </p:cNvPr>
            <p:cNvSpPr/>
            <p:nvPr/>
          </p:nvSpPr>
          <p:spPr>
            <a:xfrm>
              <a:off x="2004813" y="1580408"/>
              <a:ext cx="334800" cy="334800"/>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N </a:t>
              </a:r>
              <a:endParaRPr lang="zh-CN" sz="1050" kern="100">
                <a:effectLst/>
                <a:latin typeface="Times New Roman" panose="02020603050405020304" pitchFamily="18" charset="0"/>
                <a:ea typeface="宋体" panose="02010600030101010101" pitchFamily="2" charset="-122"/>
              </a:endParaRPr>
            </a:p>
          </p:txBody>
        </p:sp>
        <p:sp>
          <p:nvSpPr>
            <p:cNvPr id="70" name="矩形: 圆角 69">
              <a:extLst>
                <a:ext uri="{FF2B5EF4-FFF2-40B4-BE49-F238E27FC236}">
                  <a16:creationId xmlns:a16="http://schemas.microsoft.com/office/drawing/2014/main" id="{48DC34E2-AC92-4E30-818E-BB7603079043}"/>
                </a:ext>
              </a:extLst>
            </p:cNvPr>
            <p:cNvSpPr/>
            <p:nvPr/>
          </p:nvSpPr>
          <p:spPr>
            <a:xfrm>
              <a:off x="2222593" y="1585323"/>
              <a:ext cx="334800" cy="334800"/>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N </a:t>
              </a:r>
              <a:endParaRPr lang="zh-CN" sz="1050" kern="100">
                <a:effectLst/>
                <a:latin typeface="Times New Roman" panose="02020603050405020304" pitchFamily="18" charset="0"/>
                <a:ea typeface="宋体" panose="02010600030101010101" pitchFamily="2" charset="-122"/>
              </a:endParaRPr>
            </a:p>
          </p:txBody>
        </p:sp>
        <p:sp>
          <p:nvSpPr>
            <p:cNvPr id="71" name="矩形: 圆角 70">
              <a:extLst>
                <a:ext uri="{FF2B5EF4-FFF2-40B4-BE49-F238E27FC236}">
                  <a16:creationId xmlns:a16="http://schemas.microsoft.com/office/drawing/2014/main" id="{87CC797F-A6F1-4808-BC68-A25336AB0069}"/>
                </a:ext>
              </a:extLst>
            </p:cNvPr>
            <p:cNvSpPr/>
            <p:nvPr/>
          </p:nvSpPr>
          <p:spPr>
            <a:xfrm>
              <a:off x="2445801" y="1587523"/>
              <a:ext cx="334800" cy="334800"/>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N </a:t>
              </a:r>
              <a:endParaRPr lang="zh-CN" sz="1050" kern="100">
                <a:effectLst/>
                <a:latin typeface="Times New Roman" panose="02020603050405020304" pitchFamily="18" charset="0"/>
                <a:ea typeface="宋体" panose="02010600030101010101" pitchFamily="2" charset="-122"/>
              </a:endParaRPr>
            </a:p>
          </p:txBody>
        </p:sp>
        <p:sp>
          <p:nvSpPr>
            <p:cNvPr id="72" name="矩形: 圆角 71">
              <a:extLst>
                <a:ext uri="{FF2B5EF4-FFF2-40B4-BE49-F238E27FC236}">
                  <a16:creationId xmlns:a16="http://schemas.microsoft.com/office/drawing/2014/main" id="{57F79F86-11A3-41A2-86F8-93D7A83AC23B}"/>
                </a:ext>
              </a:extLst>
            </p:cNvPr>
            <p:cNvSpPr/>
            <p:nvPr/>
          </p:nvSpPr>
          <p:spPr>
            <a:xfrm>
              <a:off x="2667201" y="1591440"/>
              <a:ext cx="334800" cy="334800"/>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kern="1200">
                  <a:solidFill>
                    <a:srgbClr val="000000"/>
                  </a:solidFill>
                  <a:effectLst/>
                  <a:latin typeface="Times New Roman" panose="02020603050405020304" pitchFamily="18" charset="0"/>
                  <a:ea typeface="等线" panose="02010600030101010101" pitchFamily="2" charset="-122"/>
                </a:rPr>
                <a:t>N</a:t>
              </a:r>
              <a:endParaRPr lang="zh-CN" sz="1050" kern="100">
                <a:effectLst/>
                <a:latin typeface="Times New Roman" panose="02020603050405020304" pitchFamily="18" charset="0"/>
                <a:ea typeface="宋体" panose="02010600030101010101" pitchFamily="2" charset="-122"/>
              </a:endParaRPr>
            </a:p>
          </p:txBody>
        </p:sp>
        <p:sp>
          <p:nvSpPr>
            <p:cNvPr id="73" name="弧形 72">
              <a:extLst>
                <a:ext uri="{FF2B5EF4-FFF2-40B4-BE49-F238E27FC236}">
                  <a16:creationId xmlns:a16="http://schemas.microsoft.com/office/drawing/2014/main" id="{7B28A737-D308-4E7B-844F-7D907A1A1593}"/>
                </a:ext>
              </a:extLst>
            </p:cNvPr>
            <p:cNvSpPr/>
            <p:nvPr/>
          </p:nvSpPr>
          <p:spPr>
            <a:xfrm rot="10800000">
              <a:off x="256046" y="1248035"/>
              <a:ext cx="195148" cy="331895"/>
            </a:xfrm>
            <a:prstGeom prst="arc">
              <a:avLst>
                <a:gd name="adj1" fmla="val 16200000"/>
                <a:gd name="adj2" fmla="val 5357260"/>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4" name="任意多边形: 形状 73">
              <a:extLst>
                <a:ext uri="{FF2B5EF4-FFF2-40B4-BE49-F238E27FC236}">
                  <a16:creationId xmlns:a16="http://schemas.microsoft.com/office/drawing/2014/main" id="{32690E5B-E5D5-407F-B390-1558D3BB4F59}"/>
                </a:ext>
              </a:extLst>
            </p:cNvPr>
            <p:cNvSpPr/>
            <p:nvPr/>
          </p:nvSpPr>
          <p:spPr>
            <a:xfrm>
              <a:off x="354203" y="1259379"/>
              <a:ext cx="858320" cy="323759"/>
            </a:xfrm>
            <a:custGeom>
              <a:avLst/>
              <a:gdLst>
                <a:gd name="connsiteX0" fmla="*/ 0 w 1079500"/>
                <a:gd name="connsiteY0" fmla="*/ 0 h 472440"/>
                <a:gd name="connsiteX1" fmla="*/ 274320 w 1079500"/>
                <a:gd name="connsiteY1" fmla="*/ 243840 h 472440"/>
                <a:gd name="connsiteX2" fmla="*/ 817880 w 1079500"/>
                <a:gd name="connsiteY2" fmla="*/ 241300 h 472440"/>
                <a:gd name="connsiteX3" fmla="*/ 1079500 w 1079500"/>
                <a:gd name="connsiteY3" fmla="*/ 472440 h 472440"/>
              </a:gdLst>
              <a:ahLst/>
              <a:cxnLst>
                <a:cxn ang="0">
                  <a:pos x="connsiteX0" y="connsiteY0"/>
                </a:cxn>
                <a:cxn ang="0">
                  <a:pos x="connsiteX1" y="connsiteY1"/>
                </a:cxn>
                <a:cxn ang="0">
                  <a:pos x="connsiteX2" y="connsiteY2"/>
                </a:cxn>
                <a:cxn ang="0">
                  <a:pos x="connsiteX3" y="connsiteY3"/>
                </a:cxn>
              </a:cxnLst>
              <a:rect l="l" t="t" r="r" b="b"/>
              <a:pathLst>
                <a:path w="1079500" h="472440">
                  <a:moveTo>
                    <a:pt x="0" y="0"/>
                  </a:moveTo>
                  <a:cubicBezTo>
                    <a:pt x="69003" y="101811"/>
                    <a:pt x="138007" y="203623"/>
                    <a:pt x="274320" y="243840"/>
                  </a:cubicBezTo>
                  <a:cubicBezTo>
                    <a:pt x="410633" y="284057"/>
                    <a:pt x="683683" y="203200"/>
                    <a:pt x="817880" y="241300"/>
                  </a:cubicBezTo>
                  <a:cubicBezTo>
                    <a:pt x="952077" y="279400"/>
                    <a:pt x="1015788" y="375920"/>
                    <a:pt x="1079500" y="472440"/>
                  </a:cubicBezTo>
                </a:path>
              </a:pathLst>
            </a:custGeom>
            <a:no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75" name="任意多边形: 形状 74">
              <a:extLst>
                <a:ext uri="{FF2B5EF4-FFF2-40B4-BE49-F238E27FC236}">
                  <a16:creationId xmlns:a16="http://schemas.microsoft.com/office/drawing/2014/main" id="{A1C56410-6F59-4AC4-950F-B5A6C62A4261}"/>
                </a:ext>
              </a:extLst>
            </p:cNvPr>
            <p:cNvSpPr/>
            <p:nvPr/>
          </p:nvSpPr>
          <p:spPr>
            <a:xfrm>
              <a:off x="1707447" y="563946"/>
              <a:ext cx="1127154" cy="350057"/>
            </a:xfrm>
            <a:custGeom>
              <a:avLst/>
              <a:gdLst>
                <a:gd name="connsiteX0" fmla="*/ 1076960 w 1076960"/>
                <a:gd name="connsiteY0" fmla="*/ 0 h 464820"/>
                <a:gd name="connsiteX1" fmla="*/ 802640 w 1076960"/>
                <a:gd name="connsiteY1" fmla="*/ 236220 h 464820"/>
                <a:gd name="connsiteX2" fmla="*/ 264160 w 1076960"/>
                <a:gd name="connsiteY2" fmla="*/ 236220 h 464820"/>
                <a:gd name="connsiteX3" fmla="*/ 0 w 1076960"/>
                <a:gd name="connsiteY3" fmla="*/ 464820 h 464820"/>
              </a:gdLst>
              <a:ahLst/>
              <a:cxnLst>
                <a:cxn ang="0">
                  <a:pos x="connsiteX0" y="connsiteY0"/>
                </a:cxn>
                <a:cxn ang="0">
                  <a:pos x="connsiteX1" y="connsiteY1"/>
                </a:cxn>
                <a:cxn ang="0">
                  <a:pos x="connsiteX2" y="connsiteY2"/>
                </a:cxn>
                <a:cxn ang="0">
                  <a:pos x="connsiteX3" y="connsiteY3"/>
                </a:cxn>
              </a:cxnLst>
              <a:rect l="l" t="t" r="r" b="b"/>
              <a:pathLst>
                <a:path w="1076960" h="464820">
                  <a:moveTo>
                    <a:pt x="1076960" y="0"/>
                  </a:moveTo>
                  <a:cubicBezTo>
                    <a:pt x="1007533" y="98425"/>
                    <a:pt x="938107" y="196850"/>
                    <a:pt x="802640" y="236220"/>
                  </a:cubicBezTo>
                  <a:cubicBezTo>
                    <a:pt x="667173" y="275590"/>
                    <a:pt x="397933" y="198120"/>
                    <a:pt x="264160" y="236220"/>
                  </a:cubicBezTo>
                  <a:cubicBezTo>
                    <a:pt x="130387" y="274320"/>
                    <a:pt x="65193" y="369570"/>
                    <a:pt x="0" y="464820"/>
                  </a:cubicBezTo>
                </a:path>
              </a:pathLst>
            </a:cu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76" name="任意多边形: 形状 75">
              <a:extLst>
                <a:ext uri="{FF2B5EF4-FFF2-40B4-BE49-F238E27FC236}">
                  <a16:creationId xmlns:a16="http://schemas.microsoft.com/office/drawing/2014/main" id="{39040D3F-AB94-4C49-9AA2-DC46FFE43646}"/>
                </a:ext>
              </a:extLst>
            </p:cNvPr>
            <p:cNvSpPr/>
            <p:nvPr/>
          </p:nvSpPr>
          <p:spPr>
            <a:xfrm>
              <a:off x="2095339" y="567000"/>
              <a:ext cx="739268" cy="352688"/>
            </a:xfrm>
            <a:custGeom>
              <a:avLst/>
              <a:gdLst>
                <a:gd name="connsiteX0" fmla="*/ 1076960 w 1076960"/>
                <a:gd name="connsiteY0" fmla="*/ 0 h 464820"/>
                <a:gd name="connsiteX1" fmla="*/ 792480 w 1076960"/>
                <a:gd name="connsiteY1" fmla="*/ 233680 h 464820"/>
                <a:gd name="connsiteX2" fmla="*/ 254000 w 1076960"/>
                <a:gd name="connsiteY2" fmla="*/ 289560 h 464820"/>
                <a:gd name="connsiteX3" fmla="*/ 0 w 1076960"/>
                <a:gd name="connsiteY3" fmla="*/ 464820 h 464820"/>
              </a:gdLst>
              <a:ahLst/>
              <a:cxnLst>
                <a:cxn ang="0">
                  <a:pos x="connsiteX0" y="connsiteY0"/>
                </a:cxn>
                <a:cxn ang="0">
                  <a:pos x="connsiteX1" y="connsiteY1"/>
                </a:cxn>
                <a:cxn ang="0">
                  <a:pos x="connsiteX2" y="connsiteY2"/>
                </a:cxn>
                <a:cxn ang="0">
                  <a:pos x="connsiteX3" y="connsiteY3"/>
                </a:cxn>
              </a:cxnLst>
              <a:rect l="l" t="t" r="r" b="b"/>
              <a:pathLst>
                <a:path w="1076960" h="464820">
                  <a:moveTo>
                    <a:pt x="1076960" y="0"/>
                  </a:moveTo>
                  <a:cubicBezTo>
                    <a:pt x="1003300" y="92710"/>
                    <a:pt x="929640" y="185420"/>
                    <a:pt x="792480" y="233680"/>
                  </a:cubicBezTo>
                  <a:cubicBezTo>
                    <a:pt x="655320" y="281940"/>
                    <a:pt x="386080" y="251037"/>
                    <a:pt x="254000" y="289560"/>
                  </a:cubicBezTo>
                  <a:cubicBezTo>
                    <a:pt x="121920" y="328083"/>
                    <a:pt x="60960" y="396451"/>
                    <a:pt x="0" y="464820"/>
                  </a:cubicBezTo>
                </a:path>
              </a:pathLst>
            </a:cu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77" name="任意多边形: 形状 76">
              <a:extLst>
                <a:ext uri="{FF2B5EF4-FFF2-40B4-BE49-F238E27FC236}">
                  <a16:creationId xmlns:a16="http://schemas.microsoft.com/office/drawing/2014/main" id="{1D43B2E7-3CA5-4BE7-AFE9-749985B6EFFD}"/>
                </a:ext>
              </a:extLst>
            </p:cNvPr>
            <p:cNvSpPr/>
            <p:nvPr/>
          </p:nvSpPr>
          <p:spPr>
            <a:xfrm>
              <a:off x="1318585" y="563183"/>
              <a:ext cx="1516018" cy="356502"/>
            </a:xfrm>
            <a:custGeom>
              <a:avLst/>
              <a:gdLst>
                <a:gd name="connsiteX0" fmla="*/ 1076960 w 1076960"/>
                <a:gd name="connsiteY0" fmla="*/ 0 h 469900"/>
                <a:gd name="connsiteX1" fmla="*/ 800100 w 1076960"/>
                <a:gd name="connsiteY1" fmla="*/ 182880 h 469900"/>
                <a:gd name="connsiteX2" fmla="*/ 259080 w 1076960"/>
                <a:gd name="connsiteY2" fmla="*/ 233680 h 469900"/>
                <a:gd name="connsiteX3" fmla="*/ 0 w 1076960"/>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1076960" h="469900">
                  <a:moveTo>
                    <a:pt x="1076960" y="0"/>
                  </a:moveTo>
                  <a:cubicBezTo>
                    <a:pt x="1006686" y="71966"/>
                    <a:pt x="936413" y="143933"/>
                    <a:pt x="800100" y="182880"/>
                  </a:cubicBezTo>
                  <a:cubicBezTo>
                    <a:pt x="663787" y="221827"/>
                    <a:pt x="392430" y="185843"/>
                    <a:pt x="259080" y="233680"/>
                  </a:cubicBezTo>
                  <a:cubicBezTo>
                    <a:pt x="125730" y="281517"/>
                    <a:pt x="62865" y="375708"/>
                    <a:pt x="0" y="469900"/>
                  </a:cubicBezTo>
                </a:path>
              </a:pathLst>
            </a:cu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78" name="左大括号 77">
              <a:extLst>
                <a:ext uri="{FF2B5EF4-FFF2-40B4-BE49-F238E27FC236}">
                  <a16:creationId xmlns:a16="http://schemas.microsoft.com/office/drawing/2014/main" id="{8E69C2A2-8450-4337-A8B4-5BA40C86D6BA}"/>
                </a:ext>
              </a:extLst>
            </p:cNvPr>
            <p:cNvSpPr/>
            <p:nvPr/>
          </p:nvSpPr>
          <p:spPr>
            <a:xfrm rot="5400000">
              <a:off x="2435709" y="1026543"/>
              <a:ext cx="135396" cy="997188"/>
            </a:xfrm>
            <a:prstGeom prst="leftBrace">
              <a:avLst>
                <a:gd name="adj1" fmla="val 6486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9" name="任意多边形: 形状 78">
              <a:extLst>
                <a:ext uri="{FF2B5EF4-FFF2-40B4-BE49-F238E27FC236}">
                  <a16:creationId xmlns:a16="http://schemas.microsoft.com/office/drawing/2014/main" id="{ADBC6923-AD3A-4886-914D-E30EBA359024}"/>
                </a:ext>
              </a:extLst>
            </p:cNvPr>
            <p:cNvSpPr/>
            <p:nvPr/>
          </p:nvSpPr>
          <p:spPr>
            <a:xfrm>
              <a:off x="338372" y="1250866"/>
              <a:ext cx="1307492" cy="332159"/>
            </a:xfrm>
            <a:custGeom>
              <a:avLst/>
              <a:gdLst>
                <a:gd name="connsiteX0" fmla="*/ 0 w 1085850"/>
                <a:gd name="connsiteY0" fmla="*/ 0 h 468630"/>
                <a:gd name="connsiteX1" fmla="*/ 274320 w 1085850"/>
                <a:gd name="connsiteY1" fmla="*/ 182880 h 468630"/>
                <a:gd name="connsiteX2" fmla="*/ 819150 w 1085850"/>
                <a:gd name="connsiteY2" fmla="*/ 232410 h 468630"/>
                <a:gd name="connsiteX3" fmla="*/ 1085850 w 1085850"/>
                <a:gd name="connsiteY3" fmla="*/ 468630 h 468630"/>
              </a:gdLst>
              <a:ahLst/>
              <a:cxnLst>
                <a:cxn ang="0">
                  <a:pos x="connsiteX0" y="connsiteY0"/>
                </a:cxn>
                <a:cxn ang="0">
                  <a:pos x="connsiteX1" y="connsiteY1"/>
                </a:cxn>
                <a:cxn ang="0">
                  <a:pos x="connsiteX2" y="connsiteY2"/>
                </a:cxn>
                <a:cxn ang="0">
                  <a:pos x="connsiteX3" y="connsiteY3"/>
                </a:cxn>
              </a:cxnLst>
              <a:rect l="l" t="t" r="r" b="b"/>
              <a:pathLst>
                <a:path w="1085850" h="468630">
                  <a:moveTo>
                    <a:pt x="0" y="0"/>
                  </a:moveTo>
                  <a:cubicBezTo>
                    <a:pt x="68897" y="72072"/>
                    <a:pt x="137795" y="144145"/>
                    <a:pt x="274320" y="182880"/>
                  </a:cubicBezTo>
                  <a:cubicBezTo>
                    <a:pt x="410845" y="221615"/>
                    <a:pt x="683895" y="184785"/>
                    <a:pt x="819150" y="232410"/>
                  </a:cubicBezTo>
                  <a:cubicBezTo>
                    <a:pt x="954405" y="280035"/>
                    <a:pt x="1020127" y="374332"/>
                    <a:pt x="1085850" y="468630"/>
                  </a:cubicBezTo>
                </a:path>
              </a:pathLst>
            </a:custGeom>
            <a:no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80" name="文本框 50">
              <a:extLst>
                <a:ext uri="{FF2B5EF4-FFF2-40B4-BE49-F238E27FC236}">
                  <a16:creationId xmlns:a16="http://schemas.microsoft.com/office/drawing/2014/main" id="{81131B90-E7F1-410C-BD5C-D58A3F2332CC}"/>
                </a:ext>
              </a:extLst>
            </p:cNvPr>
            <p:cNvSpPr txBox="1"/>
            <p:nvPr/>
          </p:nvSpPr>
          <p:spPr>
            <a:xfrm>
              <a:off x="566271" y="1113461"/>
              <a:ext cx="467995" cy="396240"/>
            </a:xfrm>
            <a:prstGeom prst="rect">
              <a:avLst/>
            </a:prstGeom>
            <a:noFill/>
          </p:spPr>
          <p:txBody>
            <a:bodyPr wrap="square" lIns="0" tIns="0" rIns="0" bIns="0" rtlCol="0" anchor="t" anchorCtr="1">
              <a:spAutoFit/>
            </a:bodyPr>
            <a:lstStyle/>
            <a:p>
              <a:pPr algn="ctr"/>
              <a:r>
                <a:rPr lang="zh-CN" sz="180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zh-CN" sz="1050" kern="100">
                <a:effectLst/>
                <a:latin typeface="Times New Roman" panose="02020603050405020304" pitchFamily="18" charset="0"/>
                <a:ea typeface="宋体" panose="02010600030101010101" pitchFamily="2" charset="-122"/>
              </a:endParaRPr>
            </a:p>
          </p:txBody>
        </p:sp>
        <p:sp>
          <p:nvSpPr>
            <p:cNvPr id="81" name="文本框 51">
              <a:extLst>
                <a:ext uri="{FF2B5EF4-FFF2-40B4-BE49-F238E27FC236}">
                  <a16:creationId xmlns:a16="http://schemas.microsoft.com/office/drawing/2014/main" id="{1661BBDC-6E52-4D68-B1EE-32C9929E6A8A}"/>
                </a:ext>
              </a:extLst>
            </p:cNvPr>
            <p:cNvSpPr txBox="1"/>
            <p:nvPr/>
          </p:nvSpPr>
          <p:spPr>
            <a:xfrm>
              <a:off x="2065378" y="1210674"/>
              <a:ext cx="467995" cy="396240"/>
            </a:xfrm>
            <a:prstGeom prst="rect">
              <a:avLst/>
            </a:prstGeom>
            <a:noFill/>
          </p:spPr>
          <p:txBody>
            <a:bodyPr wrap="square" lIns="0" tIns="0" rIns="0" bIns="0" rtlCol="0" anchor="t" anchorCtr="1">
              <a:spAutoFit/>
            </a:bodyPr>
            <a:lstStyle/>
            <a:p>
              <a:pPr algn="ctr"/>
              <a:r>
                <a:rPr lang="zh-CN" sz="180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zh-CN" sz="1050" kern="100">
                <a:effectLst/>
                <a:latin typeface="Times New Roman" panose="02020603050405020304" pitchFamily="18" charset="0"/>
                <a:ea typeface="宋体" panose="02010600030101010101" pitchFamily="2" charset="-122"/>
              </a:endParaRPr>
            </a:p>
          </p:txBody>
        </p:sp>
        <p:sp>
          <p:nvSpPr>
            <p:cNvPr id="82" name="文本框 52">
              <a:extLst>
                <a:ext uri="{FF2B5EF4-FFF2-40B4-BE49-F238E27FC236}">
                  <a16:creationId xmlns:a16="http://schemas.microsoft.com/office/drawing/2014/main" id="{DFBA381E-1843-459F-985D-FEADDBED1E0A}"/>
                </a:ext>
              </a:extLst>
            </p:cNvPr>
            <p:cNvSpPr txBox="1"/>
            <p:nvPr/>
          </p:nvSpPr>
          <p:spPr>
            <a:xfrm>
              <a:off x="2219021" y="432459"/>
              <a:ext cx="467995" cy="396240"/>
            </a:xfrm>
            <a:prstGeom prst="rect">
              <a:avLst/>
            </a:prstGeom>
            <a:noFill/>
          </p:spPr>
          <p:txBody>
            <a:bodyPr wrap="square" lIns="0" tIns="0" rIns="0" bIns="0" rtlCol="0" anchor="t" anchorCtr="1">
              <a:spAutoFit/>
            </a:bodyPr>
            <a:lstStyle/>
            <a:p>
              <a:pPr algn="ctr"/>
              <a:r>
                <a:rPr lang="zh-CN" sz="180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zh-CN" sz="1050" kern="100">
                <a:effectLst/>
                <a:latin typeface="Times New Roman" panose="02020603050405020304" pitchFamily="18" charset="0"/>
                <a:ea typeface="宋体" panose="02010600030101010101" pitchFamily="2" charset="-122"/>
              </a:endParaRPr>
            </a:p>
          </p:txBody>
        </p:sp>
        <p:sp>
          <p:nvSpPr>
            <p:cNvPr id="83" name="弧形 82">
              <a:extLst>
                <a:ext uri="{FF2B5EF4-FFF2-40B4-BE49-F238E27FC236}">
                  <a16:creationId xmlns:a16="http://schemas.microsoft.com/office/drawing/2014/main" id="{E0C28347-A84F-4671-84F6-78E974E99B32}"/>
                </a:ext>
              </a:extLst>
            </p:cNvPr>
            <p:cNvSpPr/>
            <p:nvPr/>
          </p:nvSpPr>
          <p:spPr>
            <a:xfrm>
              <a:off x="349073" y="818187"/>
              <a:ext cx="429054" cy="188237"/>
            </a:xfrm>
            <a:prstGeom prst="arc">
              <a:avLst>
                <a:gd name="adj1" fmla="val 10849517"/>
                <a:gd name="adj2" fmla="val 21597622"/>
              </a:avLst>
            </a:prstGeom>
            <a:ln>
              <a:solidFill>
                <a:srgbClr val="00B0F0"/>
              </a:solidFill>
              <a:headEnd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84" name="弧形 83">
              <a:extLst>
                <a:ext uri="{FF2B5EF4-FFF2-40B4-BE49-F238E27FC236}">
                  <a16:creationId xmlns:a16="http://schemas.microsoft.com/office/drawing/2014/main" id="{97DB579F-B540-4C7B-BD6D-9AF7AB30E856}"/>
                </a:ext>
              </a:extLst>
            </p:cNvPr>
            <p:cNvSpPr/>
            <p:nvPr/>
          </p:nvSpPr>
          <p:spPr>
            <a:xfrm>
              <a:off x="346156" y="724944"/>
              <a:ext cx="871348" cy="383547"/>
            </a:xfrm>
            <a:prstGeom prst="arc">
              <a:avLst>
                <a:gd name="adj1" fmla="val 10849517"/>
                <a:gd name="adj2" fmla="val 21597622"/>
              </a:avLst>
            </a:prstGeom>
            <a:ln>
              <a:solidFill>
                <a:srgbClr val="00B0F0"/>
              </a:solidFill>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85" name="弧形 84">
              <a:extLst>
                <a:ext uri="{FF2B5EF4-FFF2-40B4-BE49-F238E27FC236}">
                  <a16:creationId xmlns:a16="http://schemas.microsoft.com/office/drawing/2014/main" id="{98672F95-8780-40CB-974E-5382F60DFF7F}"/>
                </a:ext>
              </a:extLst>
            </p:cNvPr>
            <p:cNvSpPr/>
            <p:nvPr/>
          </p:nvSpPr>
          <p:spPr>
            <a:xfrm>
              <a:off x="343619" y="644490"/>
              <a:ext cx="1294371" cy="543142"/>
            </a:xfrm>
            <a:prstGeom prst="arc">
              <a:avLst>
                <a:gd name="adj1" fmla="val 10765058"/>
                <a:gd name="adj2" fmla="val 21597622"/>
              </a:avLst>
            </a:prstGeom>
            <a:ln>
              <a:solidFill>
                <a:srgbClr val="00B0F0"/>
              </a:solidFill>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86" name="弧形 85">
              <a:extLst>
                <a:ext uri="{FF2B5EF4-FFF2-40B4-BE49-F238E27FC236}">
                  <a16:creationId xmlns:a16="http://schemas.microsoft.com/office/drawing/2014/main" id="{0668BCAE-DD4B-47BA-9D08-04E12CEC2766}"/>
                </a:ext>
              </a:extLst>
            </p:cNvPr>
            <p:cNvSpPr/>
            <p:nvPr/>
          </p:nvSpPr>
          <p:spPr>
            <a:xfrm>
              <a:off x="346167" y="582638"/>
              <a:ext cx="1730948" cy="662753"/>
            </a:xfrm>
            <a:prstGeom prst="arc">
              <a:avLst>
                <a:gd name="adj1" fmla="val 10848131"/>
                <a:gd name="adj2" fmla="val 21597622"/>
              </a:avLst>
            </a:prstGeom>
            <a:ln>
              <a:solidFill>
                <a:srgbClr val="00B0F0"/>
              </a:solidFill>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87" name="弧形 86">
              <a:extLst>
                <a:ext uri="{FF2B5EF4-FFF2-40B4-BE49-F238E27FC236}">
                  <a16:creationId xmlns:a16="http://schemas.microsoft.com/office/drawing/2014/main" id="{6F0FC5D4-EA46-430D-AC20-E13425EDFB55}"/>
                </a:ext>
              </a:extLst>
            </p:cNvPr>
            <p:cNvSpPr/>
            <p:nvPr/>
          </p:nvSpPr>
          <p:spPr>
            <a:xfrm>
              <a:off x="777282" y="803562"/>
              <a:ext cx="440222" cy="216000"/>
            </a:xfrm>
            <a:prstGeom prst="arc">
              <a:avLst>
                <a:gd name="adj1" fmla="val 10849517"/>
                <a:gd name="adj2" fmla="val 21597622"/>
              </a:avLst>
            </a:prstGeom>
            <a:ln>
              <a:solidFill>
                <a:srgbClr val="7030A0"/>
              </a:solidFill>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88" name="弧形 87">
              <a:extLst>
                <a:ext uri="{FF2B5EF4-FFF2-40B4-BE49-F238E27FC236}">
                  <a16:creationId xmlns:a16="http://schemas.microsoft.com/office/drawing/2014/main" id="{4A1258CF-7762-42FE-9BE7-29F0A52C6305}"/>
                </a:ext>
              </a:extLst>
            </p:cNvPr>
            <p:cNvSpPr/>
            <p:nvPr/>
          </p:nvSpPr>
          <p:spPr>
            <a:xfrm>
              <a:off x="769942" y="710955"/>
              <a:ext cx="847292" cy="432000"/>
            </a:xfrm>
            <a:prstGeom prst="arc">
              <a:avLst>
                <a:gd name="adj1" fmla="val 10849517"/>
                <a:gd name="adj2" fmla="val 19260518"/>
              </a:avLst>
            </a:prstGeom>
            <a:ln>
              <a:solidFill>
                <a:srgbClr val="7030A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89" name="任意多边形: 形状 88">
              <a:extLst>
                <a:ext uri="{FF2B5EF4-FFF2-40B4-BE49-F238E27FC236}">
                  <a16:creationId xmlns:a16="http://schemas.microsoft.com/office/drawing/2014/main" id="{B5CACA2B-11AC-441D-B378-F59CA40AD293}"/>
                </a:ext>
              </a:extLst>
            </p:cNvPr>
            <p:cNvSpPr/>
            <p:nvPr/>
          </p:nvSpPr>
          <p:spPr>
            <a:xfrm>
              <a:off x="2485011" y="569423"/>
              <a:ext cx="349600" cy="342917"/>
            </a:xfrm>
            <a:custGeom>
              <a:avLst/>
              <a:gdLst>
                <a:gd name="connsiteX0" fmla="*/ 1123950 w 1123950"/>
                <a:gd name="connsiteY0" fmla="*/ 0 h 476250"/>
                <a:gd name="connsiteX1" fmla="*/ 830580 w 1123950"/>
                <a:gd name="connsiteY1" fmla="*/ 232410 h 476250"/>
                <a:gd name="connsiteX2" fmla="*/ 274320 w 1123950"/>
                <a:gd name="connsiteY2" fmla="*/ 297180 h 476250"/>
                <a:gd name="connsiteX3" fmla="*/ 0 w 11239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123950" h="476250">
                  <a:moveTo>
                    <a:pt x="1123950" y="0"/>
                  </a:moveTo>
                  <a:cubicBezTo>
                    <a:pt x="1048067" y="91440"/>
                    <a:pt x="972185" y="182880"/>
                    <a:pt x="830580" y="232410"/>
                  </a:cubicBezTo>
                  <a:cubicBezTo>
                    <a:pt x="688975" y="281940"/>
                    <a:pt x="412750" y="256540"/>
                    <a:pt x="274320" y="297180"/>
                  </a:cubicBezTo>
                  <a:cubicBezTo>
                    <a:pt x="135890" y="337820"/>
                    <a:pt x="67945" y="407035"/>
                    <a:pt x="0" y="476250"/>
                  </a:cubicBezTo>
                </a:path>
              </a:pathLst>
            </a:cu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 name="任意多边形: 形状 89">
              <a:extLst>
                <a:ext uri="{FF2B5EF4-FFF2-40B4-BE49-F238E27FC236}">
                  <a16:creationId xmlns:a16="http://schemas.microsoft.com/office/drawing/2014/main" id="{848F7C40-3AD0-4ECC-B596-3B232F99B2CB}"/>
                </a:ext>
              </a:extLst>
            </p:cNvPr>
            <p:cNvSpPr/>
            <p:nvPr/>
          </p:nvSpPr>
          <p:spPr>
            <a:xfrm>
              <a:off x="337824" y="1253494"/>
              <a:ext cx="446734" cy="331424"/>
            </a:xfrm>
            <a:custGeom>
              <a:avLst/>
              <a:gdLst>
                <a:gd name="connsiteX0" fmla="*/ 0 w 1125220"/>
                <a:gd name="connsiteY0" fmla="*/ 0 h 467360"/>
                <a:gd name="connsiteX1" fmla="*/ 287020 w 1125220"/>
                <a:gd name="connsiteY1" fmla="*/ 233680 h 467360"/>
                <a:gd name="connsiteX2" fmla="*/ 850900 w 1125220"/>
                <a:gd name="connsiteY2" fmla="*/ 297180 h 467360"/>
                <a:gd name="connsiteX3" fmla="*/ 1125220 w 1125220"/>
                <a:gd name="connsiteY3" fmla="*/ 467360 h 467360"/>
              </a:gdLst>
              <a:ahLst/>
              <a:cxnLst>
                <a:cxn ang="0">
                  <a:pos x="connsiteX0" y="connsiteY0"/>
                </a:cxn>
                <a:cxn ang="0">
                  <a:pos x="connsiteX1" y="connsiteY1"/>
                </a:cxn>
                <a:cxn ang="0">
                  <a:pos x="connsiteX2" y="connsiteY2"/>
                </a:cxn>
                <a:cxn ang="0">
                  <a:pos x="connsiteX3" y="connsiteY3"/>
                </a:cxn>
              </a:cxnLst>
              <a:rect l="l" t="t" r="r" b="b"/>
              <a:pathLst>
                <a:path w="1125220" h="467360">
                  <a:moveTo>
                    <a:pt x="0" y="0"/>
                  </a:moveTo>
                  <a:cubicBezTo>
                    <a:pt x="72601" y="92075"/>
                    <a:pt x="145203" y="184150"/>
                    <a:pt x="287020" y="233680"/>
                  </a:cubicBezTo>
                  <a:cubicBezTo>
                    <a:pt x="428837" y="283210"/>
                    <a:pt x="711200" y="258233"/>
                    <a:pt x="850900" y="297180"/>
                  </a:cubicBezTo>
                  <a:cubicBezTo>
                    <a:pt x="990600" y="336127"/>
                    <a:pt x="1057910" y="401743"/>
                    <a:pt x="1125220" y="467360"/>
                  </a:cubicBezTo>
                </a:path>
              </a:pathLst>
            </a:custGeom>
            <a:no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 name="文本框 50">
              <a:extLst>
                <a:ext uri="{FF2B5EF4-FFF2-40B4-BE49-F238E27FC236}">
                  <a16:creationId xmlns:a16="http://schemas.microsoft.com/office/drawing/2014/main" id="{81131B90-E7F1-410C-BD5C-D58A3F2332CC}"/>
                </a:ext>
              </a:extLst>
            </p:cNvPr>
            <p:cNvSpPr txBox="1"/>
            <p:nvPr/>
          </p:nvSpPr>
          <p:spPr>
            <a:xfrm>
              <a:off x="1643556" y="20760"/>
              <a:ext cx="1184275" cy="198120"/>
            </a:xfrm>
            <a:prstGeom prst="rect">
              <a:avLst/>
            </a:prstGeom>
            <a:noFill/>
          </p:spPr>
          <p:txBody>
            <a:bodyPr wrap="square" lIns="0" tIns="0" rIns="0" bIns="0" rtlCol="0" anchor="t" anchorCtr="1">
              <a:spAutoFit/>
            </a:bodyPr>
            <a:lstStyle/>
            <a:p>
              <a:pPr algn="just"/>
              <a:r>
                <a:rPr lang="en-US" sz="1050" kern="100">
                  <a:effectLst/>
                  <a:latin typeface="Times New Roman" panose="02020603050405020304" pitchFamily="18" charset="0"/>
                  <a:ea typeface="宋体" panose="02010600030101010101" pitchFamily="2" charset="-122"/>
                </a:rPr>
                <a:t>Positive test sample</a:t>
              </a:r>
              <a:endParaRPr lang="zh-CN" sz="1050" kern="100">
                <a:effectLst/>
                <a:latin typeface="Times New Roman" panose="02020603050405020304" pitchFamily="18" charset="0"/>
                <a:ea typeface="宋体" panose="02010600030101010101" pitchFamily="2" charset="-122"/>
              </a:endParaRPr>
            </a:p>
          </p:txBody>
        </p:sp>
      </p:grpSp>
      <p:grpSp>
        <p:nvGrpSpPr>
          <p:cNvPr id="92" name="画布 101">
            <a:extLst>
              <a:ext uri="{FF2B5EF4-FFF2-40B4-BE49-F238E27FC236}">
                <a16:creationId xmlns:a16="http://schemas.microsoft.com/office/drawing/2014/main" id="{B4BD77FE-5388-4CAE-8578-82ABA00F6B6C}"/>
              </a:ext>
            </a:extLst>
          </p:cNvPr>
          <p:cNvGrpSpPr/>
          <p:nvPr/>
        </p:nvGrpSpPr>
        <p:grpSpPr>
          <a:xfrm>
            <a:off x="762537" y="1255922"/>
            <a:ext cx="2710180" cy="3052740"/>
            <a:chOff x="0" y="0"/>
            <a:chExt cx="2710180" cy="3052740"/>
          </a:xfrm>
        </p:grpSpPr>
        <p:sp>
          <p:nvSpPr>
            <p:cNvPr id="93" name="矩形 92">
              <a:extLst>
                <a:ext uri="{FF2B5EF4-FFF2-40B4-BE49-F238E27FC236}">
                  <a16:creationId xmlns:a16="http://schemas.microsoft.com/office/drawing/2014/main" id="{85B25420-1CC5-44F4-AC17-26CDC42AC6F7}"/>
                </a:ext>
              </a:extLst>
            </p:cNvPr>
            <p:cNvSpPr/>
            <p:nvPr/>
          </p:nvSpPr>
          <p:spPr>
            <a:xfrm>
              <a:off x="0" y="0"/>
              <a:ext cx="2710180" cy="3052445"/>
            </a:xfrm>
            <a:prstGeom prst="rect">
              <a:avLst/>
            </a:prstGeom>
            <a:solidFill>
              <a:srgbClr val="FFFFFF"/>
            </a:solidFill>
          </p:spPr>
        </p:sp>
        <p:sp>
          <p:nvSpPr>
            <p:cNvPr id="94" name="矩形 93">
              <a:extLst>
                <a:ext uri="{FF2B5EF4-FFF2-40B4-BE49-F238E27FC236}">
                  <a16:creationId xmlns:a16="http://schemas.microsoft.com/office/drawing/2014/main" id="{80921B3F-AEB4-4C4D-B981-81AD99A44707}"/>
                </a:ext>
              </a:extLst>
            </p:cNvPr>
            <p:cNvSpPr>
              <a:spLocks noChangeArrowheads="1"/>
            </p:cNvSpPr>
            <p:nvPr/>
          </p:nvSpPr>
          <p:spPr bwMode="auto">
            <a:xfrm rot="5400000">
              <a:off x="1218709" y="880854"/>
              <a:ext cx="83803" cy="540009"/>
            </a:xfrm>
            <a:prstGeom prst="rect">
              <a:avLst/>
            </a:prstGeom>
            <a:solidFill>
              <a:srgbClr val="00B050"/>
            </a:solidFill>
            <a:ln w="12700">
              <a:solidFill>
                <a:srgbClr val="00B050"/>
              </a:solidFill>
              <a:miter lim="800000"/>
              <a:headEnd/>
              <a:tailEnd/>
            </a:ln>
          </p:spPr>
          <p:txBody>
            <a:bodyPr rot="0" vert="horz" wrap="square" lIns="91440" tIns="45720" rIns="91440" bIns="45720" anchor="ctr" anchorCtr="0" upright="1">
              <a:noAutofit/>
            </a:bodyPr>
            <a:lstStyle/>
            <a:p>
              <a:endParaRPr lang="zh-CN" altLang="en-US"/>
            </a:p>
          </p:txBody>
        </p:sp>
        <p:sp>
          <p:nvSpPr>
            <p:cNvPr id="95" name="矩形 94">
              <a:extLst>
                <a:ext uri="{FF2B5EF4-FFF2-40B4-BE49-F238E27FC236}">
                  <a16:creationId xmlns:a16="http://schemas.microsoft.com/office/drawing/2014/main" id="{666F4234-8EF4-4387-A576-B904F8268BCF}"/>
                </a:ext>
              </a:extLst>
            </p:cNvPr>
            <p:cNvSpPr>
              <a:spLocks noChangeArrowheads="1"/>
            </p:cNvSpPr>
            <p:nvPr/>
          </p:nvSpPr>
          <p:spPr bwMode="auto">
            <a:xfrm rot="16200000">
              <a:off x="1639299" y="529026"/>
              <a:ext cx="39600" cy="540009"/>
            </a:xfrm>
            <a:prstGeom prst="rect">
              <a:avLst/>
            </a:prstGeom>
            <a:solidFill>
              <a:srgbClr val="00B050"/>
            </a:solidFill>
            <a:ln w="9525">
              <a:solidFill>
                <a:srgbClr val="00B050"/>
              </a:solidFill>
              <a:miter lim="800000"/>
              <a:headEnd/>
              <a:tailEnd/>
            </a:ln>
          </p:spPr>
          <p:txBody>
            <a:bodyPr rot="0" vert="horz" wrap="square" lIns="91440" tIns="45720" rIns="91440" bIns="45720" anchor="ctr" anchorCtr="0" upright="1">
              <a:noAutofit/>
            </a:bodyPr>
            <a:lstStyle/>
            <a:p>
              <a:endParaRPr lang="zh-CN" altLang="en-US"/>
            </a:p>
          </p:txBody>
        </p:sp>
        <p:sp>
          <p:nvSpPr>
            <p:cNvPr id="104" name="矩形: 剪去单角 243">
              <a:extLst>
                <a:ext uri="{FF2B5EF4-FFF2-40B4-BE49-F238E27FC236}">
                  <a16:creationId xmlns:a16="http://schemas.microsoft.com/office/drawing/2014/main" id="{6FFC81CC-8E9D-45DB-AF03-947FD1592ED0}"/>
                </a:ext>
              </a:extLst>
            </p:cNvPr>
            <p:cNvSpPr>
              <a:spLocks/>
            </p:cNvSpPr>
            <p:nvPr/>
          </p:nvSpPr>
          <p:spPr bwMode="auto">
            <a:xfrm>
              <a:off x="1090908" y="1298842"/>
              <a:ext cx="487708" cy="396014"/>
            </a:xfrm>
            <a:custGeom>
              <a:avLst/>
              <a:gdLst>
                <a:gd name="T0" fmla="*/ 0 w 487680"/>
                <a:gd name="T1" fmla="*/ 0 h 396000"/>
                <a:gd name="T2" fmla="*/ 367215 w 487680"/>
                <a:gd name="T3" fmla="*/ 0 h 396000"/>
                <a:gd name="T4" fmla="*/ 487704 w 487680"/>
                <a:gd name="T5" fmla="*/ 120486 h 396000"/>
                <a:gd name="T6" fmla="*/ 487704 w 487680"/>
                <a:gd name="T7" fmla="*/ 396010 h 396000"/>
                <a:gd name="T8" fmla="*/ 0 w 487680"/>
                <a:gd name="T9" fmla="*/ 396010 h 396000"/>
                <a:gd name="T10" fmla="*/ 0 w 487680"/>
                <a:gd name="T11" fmla="*/ 0 h 396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7680" h="396000">
                  <a:moveTo>
                    <a:pt x="0" y="0"/>
                  </a:moveTo>
                  <a:lnTo>
                    <a:pt x="367197" y="0"/>
                  </a:lnTo>
                  <a:lnTo>
                    <a:pt x="487680" y="120483"/>
                  </a:lnTo>
                  <a:lnTo>
                    <a:pt x="487680" y="396000"/>
                  </a:lnTo>
                  <a:lnTo>
                    <a:pt x="0" y="396000"/>
                  </a:lnTo>
                  <a:lnTo>
                    <a:pt x="0" y="0"/>
                  </a:lnTo>
                  <a:close/>
                </a:path>
              </a:pathLst>
            </a:custGeom>
            <a:solidFill>
              <a:schemeClr val="bg1">
                <a:lumMod val="100000"/>
                <a:lumOff val="0"/>
              </a:schemeClr>
            </a:solidFill>
            <a:ln w="6350">
              <a:solidFill>
                <a:srgbClr val="00B050"/>
              </a:solidFill>
              <a:miter lim="800000"/>
              <a:headEnd/>
              <a:tailEnd/>
            </a:ln>
          </p:spPr>
          <p:txBody>
            <a:bodyPr rot="0" vert="horz" wrap="square" lIns="91440" tIns="45720" rIns="91440" bIns="45720" anchor="ctr" anchorCtr="0" upright="1">
              <a:noAutofit/>
            </a:bodyPr>
            <a:lstStyle/>
            <a:p>
              <a:endParaRPr lang="zh-CN" altLang="en-US"/>
            </a:p>
          </p:txBody>
        </p:sp>
        <p:sp>
          <p:nvSpPr>
            <p:cNvPr id="105" name="矩形: 剪去单角 244">
              <a:extLst>
                <a:ext uri="{FF2B5EF4-FFF2-40B4-BE49-F238E27FC236}">
                  <a16:creationId xmlns:a16="http://schemas.microsoft.com/office/drawing/2014/main" id="{8EB61B49-7D6B-4DBC-989D-02136E058FB7}"/>
                </a:ext>
              </a:extLst>
            </p:cNvPr>
            <p:cNvSpPr>
              <a:spLocks/>
            </p:cNvSpPr>
            <p:nvPr/>
          </p:nvSpPr>
          <p:spPr bwMode="auto">
            <a:xfrm>
              <a:off x="1015906" y="1364444"/>
              <a:ext cx="487608" cy="396014"/>
            </a:xfrm>
            <a:custGeom>
              <a:avLst/>
              <a:gdLst>
                <a:gd name="T0" fmla="*/ 0 w 487680"/>
                <a:gd name="T1" fmla="*/ 0 h 396000"/>
                <a:gd name="T2" fmla="*/ 367140 w 487680"/>
                <a:gd name="T3" fmla="*/ 0 h 396000"/>
                <a:gd name="T4" fmla="*/ 487604 w 487680"/>
                <a:gd name="T5" fmla="*/ 120486 h 396000"/>
                <a:gd name="T6" fmla="*/ 487604 w 487680"/>
                <a:gd name="T7" fmla="*/ 396010 h 396000"/>
                <a:gd name="T8" fmla="*/ 0 w 487680"/>
                <a:gd name="T9" fmla="*/ 396010 h 396000"/>
                <a:gd name="T10" fmla="*/ 0 w 487680"/>
                <a:gd name="T11" fmla="*/ 0 h 396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7680" h="396000">
                  <a:moveTo>
                    <a:pt x="0" y="0"/>
                  </a:moveTo>
                  <a:lnTo>
                    <a:pt x="367197" y="0"/>
                  </a:lnTo>
                  <a:lnTo>
                    <a:pt x="487680" y="120483"/>
                  </a:lnTo>
                  <a:lnTo>
                    <a:pt x="487680" y="396000"/>
                  </a:lnTo>
                  <a:lnTo>
                    <a:pt x="0" y="396000"/>
                  </a:lnTo>
                  <a:lnTo>
                    <a:pt x="0" y="0"/>
                  </a:lnTo>
                  <a:close/>
                </a:path>
              </a:pathLst>
            </a:custGeom>
            <a:solidFill>
              <a:schemeClr val="bg1">
                <a:lumMod val="100000"/>
                <a:lumOff val="0"/>
              </a:schemeClr>
            </a:solidFill>
            <a:ln w="6350">
              <a:solidFill>
                <a:srgbClr val="00B050"/>
              </a:solidFill>
              <a:miter lim="800000"/>
              <a:headEnd/>
              <a:tailEnd/>
            </a:ln>
          </p:spPr>
          <p:txBody>
            <a:bodyPr rot="0" vert="horz" wrap="square" lIns="91440" tIns="45720" rIns="91440" bIns="45720" anchor="ctr" anchorCtr="0" upright="1">
              <a:noAutofit/>
            </a:bodyPr>
            <a:lstStyle/>
            <a:p>
              <a:endParaRPr lang="zh-CN" altLang="en-US"/>
            </a:p>
          </p:txBody>
        </p:sp>
        <p:sp>
          <p:nvSpPr>
            <p:cNvPr id="106" name="矩形: 剪去单角 245">
              <a:extLst>
                <a:ext uri="{FF2B5EF4-FFF2-40B4-BE49-F238E27FC236}">
                  <a16:creationId xmlns:a16="http://schemas.microsoft.com/office/drawing/2014/main" id="{28168A8F-A78A-4D16-B34C-A24E06635462}"/>
                </a:ext>
              </a:extLst>
            </p:cNvPr>
            <p:cNvSpPr>
              <a:spLocks/>
            </p:cNvSpPr>
            <p:nvPr/>
          </p:nvSpPr>
          <p:spPr bwMode="auto">
            <a:xfrm>
              <a:off x="938605" y="1436347"/>
              <a:ext cx="487808" cy="396014"/>
            </a:xfrm>
            <a:custGeom>
              <a:avLst/>
              <a:gdLst>
                <a:gd name="T0" fmla="*/ 0 w 487680"/>
                <a:gd name="T1" fmla="*/ 0 h 396000"/>
                <a:gd name="T2" fmla="*/ 367215 w 487680"/>
                <a:gd name="T3" fmla="*/ 0 h 396000"/>
                <a:gd name="T4" fmla="*/ 487704 w 487680"/>
                <a:gd name="T5" fmla="*/ 120486 h 396000"/>
                <a:gd name="T6" fmla="*/ 487704 w 487680"/>
                <a:gd name="T7" fmla="*/ 396010 h 396000"/>
                <a:gd name="T8" fmla="*/ 0 w 487680"/>
                <a:gd name="T9" fmla="*/ 396010 h 396000"/>
                <a:gd name="T10" fmla="*/ 0 w 487680"/>
                <a:gd name="T11" fmla="*/ 0 h 396000"/>
                <a:gd name="T12" fmla="*/ 0 60000 65536"/>
                <a:gd name="T13" fmla="*/ 0 60000 65536"/>
                <a:gd name="T14" fmla="*/ 0 60000 65536"/>
                <a:gd name="T15" fmla="*/ 0 60000 65536"/>
                <a:gd name="T16" fmla="*/ 0 60000 65536"/>
                <a:gd name="T17" fmla="*/ 0 60000 65536"/>
                <a:gd name="T18" fmla="*/ 0 w 487680"/>
                <a:gd name="T19" fmla="*/ 0 h 396000"/>
                <a:gd name="T20" fmla="*/ 487680 w 487680"/>
                <a:gd name="T21" fmla="*/ 396000 h 396000"/>
              </a:gdLst>
              <a:ahLst/>
              <a:cxnLst>
                <a:cxn ang="T12">
                  <a:pos x="T0" y="T1"/>
                </a:cxn>
                <a:cxn ang="T13">
                  <a:pos x="T2" y="T3"/>
                </a:cxn>
                <a:cxn ang="T14">
                  <a:pos x="T4" y="T5"/>
                </a:cxn>
                <a:cxn ang="T15">
                  <a:pos x="T6" y="T7"/>
                </a:cxn>
                <a:cxn ang="T16">
                  <a:pos x="T8" y="T9"/>
                </a:cxn>
                <a:cxn ang="T17">
                  <a:pos x="T10" y="T11"/>
                </a:cxn>
              </a:cxnLst>
              <a:rect l="T18" t="T19" r="T20" b="T21"/>
              <a:pathLst>
                <a:path w="487680" h="396000">
                  <a:moveTo>
                    <a:pt x="0" y="0"/>
                  </a:moveTo>
                  <a:lnTo>
                    <a:pt x="367197" y="0"/>
                  </a:lnTo>
                  <a:lnTo>
                    <a:pt x="487680" y="120483"/>
                  </a:lnTo>
                  <a:lnTo>
                    <a:pt x="487680" y="396000"/>
                  </a:lnTo>
                  <a:lnTo>
                    <a:pt x="0" y="396000"/>
                  </a:lnTo>
                  <a:lnTo>
                    <a:pt x="0" y="0"/>
                  </a:lnTo>
                  <a:close/>
                </a:path>
              </a:pathLst>
            </a:custGeom>
            <a:solidFill>
              <a:schemeClr val="bg1">
                <a:lumMod val="100000"/>
                <a:lumOff val="0"/>
              </a:schemeClr>
            </a:solidFill>
            <a:ln w="6350">
              <a:solidFill>
                <a:srgbClr val="00B050"/>
              </a:solidFill>
              <a:miter lim="800000"/>
              <a:headEnd/>
              <a:tailEnd/>
            </a:ln>
          </p:spPr>
          <p:txBody>
            <a:bodyPr rot="0" vert="horz" wrap="square" lIns="0" tIns="45720" rIns="0" bIns="45720" anchor="ctr" anchorCtr="0" upright="1">
              <a:noAutofit/>
            </a:bodyPr>
            <a:lstStyle/>
            <a:p>
              <a:pPr algn="ctr"/>
              <a:r>
                <a:rPr lang="en-US" sz="1050" kern="100">
                  <a:solidFill>
                    <a:srgbClr val="000000"/>
                  </a:solidFill>
                  <a:effectLst/>
                  <a:latin typeface="Times New Roman" panose="02020603050405020304" pitchFamily="18" charset="0"/>
                  <a:ea typeface="宋体" panose="02010600030101010101" pitchFamily="2" charset="-122"/>
                </a:rPr>
                <a:t>SE-Res</a:t>
              </a:r>
              <a:endParaRPr lang="zh-CN" sz="1050" kern="100">
                <a:effectLst/>
                <a:latin typeface="Times New Roman" panose="02020603050405020304" pitchFamily="18" charset="0"/>
                <a:ea typeface="宋体" panose="02010600030101010101" pitchFamily="2" charset="-122"/>
              </a:endParaRPr>
            </a:p>
          </p:txBody>
        </p:sp>
        <p:sp>
          <p:nvSpPr>
            <p:cNvPr id="107" name="矩形 106">
              <a:extLst>
                <a:ext uri="{FF2B5EF4-FFF2-40B4-BE49-F238E27FC236}">
                  <a16:creationId xmlns:a16="http://schemas.microsoft.com/office/drawing/2014/main" id="{14515394-C9F8-4B33-9D24-1D3C31B3C2D5}"/>
                </a:ext>
              </a:extLst>
            </p:cNvPr>
            <p:cNvSpPr>
              <a:spLocks noChangeArrowheads="1"/>
            </p:cNvSpPr>
            <p:nvPr/>
          </p:nvSpPr>
          <p:spPr bwMode="auto">
            <a:xfrm rot="5400000">
              <a:off x="2084224" y="880854"/>
              <a:ext cx="83803" cy="540009"/>
            </a:xfrm>
            <a:prstGeom prst="rect">
              <a:avLst/>
            </a:prstGeom>
            <a:solidFill>
              <a:srgbClr val="FF0000"/>
            </a:solidFill>
            <a:ln w="12700">
              <a:solidFill>
                <a:srgbClr val="FF0000"/>
              </a:solidFill>
              <a:miter lim="800000"/>
              <a:headEnd/>
              <a:tailEnd/>
            </a:ln>
          </p:spPr>
          <p:txBody>
            <a:bodyPr rot="0" vert="horz" wrap="square" lIns="91440" tIns="45720" rIns="91440" bIns="45720" anchor="ctr" anchorCtr="0" upright="1">
              <a:noAutofit/>
            </a:bodyPr>
            <a:lstStyle/>
            <a:p>
              <a:endParaRPr lang="zh-CN" altLang="en-US"/>
            </a:p>
          </p:txBody>
        </p:sp>
        <p:sp>
          <p:nvSpPr>
            <p:cNvPr id="109" name="矩形 108">
              <a:extLst>
                <a:ext uri="{FF2B5EF4-FFF2-40B4-BE49-F238E27FC236}">
                  <a16:creationId xmlns:a16="http://schemas.microsoft.com/office/drawing/2014/main" id="{D77A4380-DC0A-431C-B202-03E82DA9069F}"/>
                </a:ext>
              </a:extLst>
            </p:cNvPr>
            <p:cNvSpPr>
              <a:spLocks noChangeArrowheads="1"/>
            </p:cNvSpPr>
            <p:nvPr/>
          </p:nvSpPr>
          <p:spPr bwMode="auto">
            <a:xfrm rot="16200000">
              <a:off x="1640219" y="480766"/>
              <a:ext cx="39600" cy="540009"/>
            </a:xfrm>
            <a:prstGeom prst="rect">
              <a:avLst/>
            </a:prstGeom>
            <a:solidFill>
              <a:srgbClr val="FF0000"/>
            </a:solidFill>
            <a:ln w="9525">
              <a:solidFill>
                <a:srgbClr val="FF0000"/>
              </a:solidFill>
              <a:miter lim="800000"/>
              <a:headEnd/>
              <a:tailEnd/>
            </a:ln>
          </p:spPr>
          <p:txBody>
            <a:bodyPr rot="0" vert="horz" wrap="square" lIns="91440" tIns="45720" rIns="91440" bIns="45720" anchor="ctr" anchorCtr="0" upright="1">
              <a:noAutofit/>
            </a:bodyPr>
            <a:lstStyle/>
            <a:p>
              <a:endParaRPr lang="zh-CN" altLang="en-US"/>
            </a:p>
          </p:txBody>
        </p:sp>
        <p:sp>
          <p:nvSpPr>
            <p:cNvPr id="110" name="矩形: 剪去单角 252">
              <a:extLst>
                <a:ext uri="{FF2B5EF4-FFF2-40B4-BE49-F238E27FC236}">
                  <a16:creationId xmlns:a16="http://schemas.microsoft.com/office/drawing/2014/main" id="{7C9FFFED-F960-4263-83A8-8946A89F35B9}"/>
                </a:ext>
              </a:extLst>
            </p:cNvPr>
            <p:cNvSpPr>
              <a:spLocks/>
            </p:cNvSpPr>
            <p:nvPr/>
          </p:nvSpPr>
          <p:spPr bwMode="auto">
            <a:xfrm>
              <a:off x="1942522" y="1291942"/>
              <a:ext cx="487808" cy="395614"/>
            </a:xfrm>
            <a:custGeom>
              <a:avLst/>
              <a:gdLst>
                <a:gd name="T0" fmla="*/ 0 w 487680"/>
                <a:gd name="T1" fmla="*/ 0 h 395605"/>
                <a:gd name="T2" fmla="*/ 367335 w 487680"/>
                <a:gd name="T3" fmla="*/ 0 h 395605"/>
                <a:gd name="T4" fmla="*/ 487704 w 487680"/>
                <a:gd name="T5" fmla="*/ 120365 h 395605"/>
                <a:gd name="T6" fmla="*/ 487704 w 487680"/>
                <a:gd name="T7" fmla="*/ 395610 h 395605"/>
                <a:gd name="T8" fmla="*/ 0 w 487680"/>
                <a:gd name="T9" fmla="*/ 395610 h 395605"/>
                <a:gd name="T10" fmla="*/ 0 w 487680"/>
                <a:gd name="T11" fmla="*/ 0 h 3956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7680" h="395605">
                  <a:moveTo>
                    <a:pt x="0" y="0"/>
                  </a:moveTo>
                  <a:lnTo>
                    <a:pt x="367317" y="0"/>
                  </a:lnTo>
                  <a:lnTo>
                    <a:pt x="487680" y="120363"/>
                  </a:lnTo>
                  <a:lnTo>
                    <a:pt x="487680" y="395605"/>
                  </a:lnTo>
                  <a:lnTo>
                    <a:pt x="0" y="395605"/>
                  </a:lnTo>
                  <a:lnTo>
                    <a:pt x="0" y="0"/>
                  </a:lnTo>
                  <a:close/>
                </a:path>
              </a:pathLst>
            </a:custGeom>
            <a:solidFill>
              <a:schemeClr val="bg1">
                <a:lumMod val="100000"/>
                <a:lumOff val="0"/>
              </a:schemeClr>
            </a:solidFill>
            <a:ln w="6350">
              <a:solidFill>
                <a:srgbClr val="FF0000"/>
              </a:solidFill>
              <a:miter lim="800000"/>
              <a:headEnd/>
              <a:tailEnd/>
            </a:ln>
          </p:spPr>
          <p:txBody>
            <a:bodyPr rot="0" vert="horz" wrap="square" lIns="91440" tIns="45720" rIns="91440" bIns="45720" anchor="ctr" anchorCtr="0" upright="1">
              <a:noAutofit/>
            </a:bodyPr>
            <a:lstStyle/>
            <a:p>
              <a:endParaRPr lang="zh-CN" altLang="en-US"/>
            </a:p>
          </p:txBody>
        </p:sp>
        <p:sp>
          <p:nvSpPr>
            <p:cNvPr id="111" name="矩形: 剪去单角 253">
              <a:extLst>
                <a:ext uri="{FF2B5EF4-FFF2-40B4-BE49-F238E27FC236}">
                  <a16:creationId xmlns:a16="http://schemas.microsoft.com/office/drawing/2014/main" id="{E61ABF85-EB12-4667-96B1-5FDC30C94A40}"/>
                </a:ext>
              </a:extLst>
            </p:cNvPr>
            <p:cNvSpPr>
              <a:spLocks/>
            </p:cNvSpPr>
            <p:nvPr/>
          </p:nvSpPr>
          <p:spPr bwMode="auto">
            <a:xfrm>
              <a:off x="1867621" y="1357344"/>
              <a:ext cx="487708" cy="395614"/>
            </a:xfrm>
            <a:custGeom>
              <a:avLst/>
              <a:gdLst>
                <a:gd name="T0" fmla="*/ 0 w 487680"/>
                <a:gd name="T1" fmla="*/ 0 h 395605"/>
                <a:gd name="T2" fmla="*/ 367335 w 487680"/>
                <a:gd name="T3" fmla="*/ 0 h 395605"/>
                <a:gd name="T4" fmla="*/ 487704 w 487680"/>
                <a:gd name="T5" fmla="*/ 120365 h 395605"/>
                <a:gd name="T6" fmla="*/ 487704 w 487680"/>
                <a:gd name="T7" fmla="*/ 395610 h 395605"/>
                <a:gd name="T8" fmla="*/ 0 w 487680"/>
                <a:gd name="T9" fmla="*/ 395610 h 395605"/>
                <a:gd name="T10" fmla="*/ 0 w 487680"/>
                <a:gd name="T11" fmla="*/ 0 h 3956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7680" h="395605">
                  <a:moveTo>
                    <a:pt x="0" y="0"/>
                  </a:moveTo>
                  <a:lnTo>
                    <a:pt x="367317" y="0"/>
                  </a:lnTo>
                  <a:lnTo>
                    <a:pt x="487680" y="120363"/>
                  </a:lnTo>
                  <a:lnTo>
                    <a:pt x="487680" y="395605"/>
                  </a:lnTo>
                  <a:lnTo>
                    <a:pt x="0" y="395605"/>
                  </a:lnTo>
                  <a:lnTo>
                    <a:pt x="0" y="0"/>
                  </a:lnTo>
                  <a:close/>
                </a:path>
              </a:pathLst>
            </a:custGeom>
            <a:solidFill>
              <a:schemeClr val="bg1">
                <a:lumMod val="100000"/>
                <a:lumOff val="0"/>
              </a:schemeClr>
            </a:solidFill>
            <a:ln w="6350">
              <a:solidFill>
                <a:srgbClr val="FF0000"/>
              </a:solidFill>
              <a:miter lim="800000"/>
              <a:headEnd/>
              <a:tailEnd/>
            </a:ln>
          </p:spPr>
          <p:txBody>
            <a:bodyPr rot="0" vert="horz" wrap="square" lIns="91440" tIns="45720" rIns="91440" bIns="45720" anchor="ctr" anchorCtr="0" upright="1">
              <a:noAutofit/>
            </a:bodyPr>
            <a:lstStyle/>
            <a:p>
              <a:endParaRPr lang="zh-CN" altLang="en-US"/>
            </a:p>
          </p:txBody>
        </p:sp>
        <p:sp>
          <p:nvSpPr>
            <p:cNvPr id="112" name="矩形: 剪去单角 254">
              <a:extLst>
                <a:ext uri="{FF2B5EF4-FFF2-40B4-BE49-F238E27FC236}">
                  <a16:creationId xmlns:a16="http://schemas.microsoft.com/office/drawing/2014/main" id="{654B770D-465C-4040-9F69-E071053D659D}"/>
                </a:ext>
              </a:extLst>
            </p:cNvPr>
            <p:cNvSpPr>
              <a:spLocks/>
            </p:cNvSpPr>
            <p:nvPr/>
          </p:nvSpPr>
          <p:spPr bwMode="auto">
            <a:xfrm>
              <a:off x="1790120" y="1436747"/>
              <a:ext cx="487708" cy="395614"/>
            </a:xfrm>
            <a:custGeom>
              <a:avLst/>
              <a:gdLst>
                <a:gd name="T0" fmla="*/ 0 w 487680"/>
                <a:gd name="T1" fmla="*/ 0 h 395605"/>
                <a:gd name="T2" fmla="*/ 367335 w 487680"/>
                <a:gd name="T3" fmla="*/ 0 h 395605"/>
                <a:gd name="T4" fmla="*/ 487704 w 487680"/>
                <a:gd name="T5" fmla="*/ 120365 h 395605"/>
                <a:gd name="T6" fmla="*/ 487704 w 487680"/>
                <a:gd name="T7" fmla="*/ 395610 h 395605"/>
                <a:gd name="T8" fmla="*/ 0 w 487680"/>
                <a:gd name="T9" fmla="*/ 395610 h 395605"/>
                <a:gd name="T10" fmla="*/ 0 w 487680"/>
                <a:gd name="T11" fmla="*/ 0 h 395605"/>
                <a:gd name="T12" fmla="*/ 0 60000 65536"/>
                <a:gd name="T13" fmla="*/ 0 60000 65536"/>
                <a:gd name="T14" fmla="*/ 0 60000 65536"/>
                <a:gd name="T15" fmla="*/ 0 60000 65536"/>
                <a:gd name="T16" fmla="*/ 0 60000 65536"/>
                <a:gd name="T17" fmla="*/ 0 60000 65536"/>
                <a:gd name="T18" fmla="*/ 0 w 487680"/>
                <a:gd name="T19" fmla="*/ 0 h 395605"/>
                <a:gd name="T20" fmla="*/ 487680 w 487680"/>
                <a:gd name="T21" fmla="*/ 395605 h 395605"/>
              </a:gdLst>
              <a:ahLst/>
              <a:cxnLst>
                <a:cxn ang="T12">
                  <a:pos x="T0" y="T1"/>
                </a:cxn>
                <a:cxn ang="T13">
                  <a:pos x="T2" y="T3"/>
                </a:cxn>
                <a:cxn ang="T14">
                  <a:pos x="T4" y="T5"/>
                </a:cxn>
                <a:cxn ang="T15">
                  <a:pos x="T6" y="T7"/>
                </a:cxn>
                <a:cxn ang="T16">
                  <a:pos x="T8" y="T9"/>
                </a:cxn>
                <a:cxn ang="T17">
                  <a:pos x="T10" y="T11"/>
                </a:cxn>
              </a:cxnLst>
              <a:rect l="T18" t="T19" r="T20" b="T21"/>
              <a:pathLst>
                <a:path w="487680" h="395605">
                  <a:moveTo>
                    <a:pt x="0" y="0"/>
                  </a:moveTo>
                  <a:lnTo>
                    <a:pt x="367317" y="0"/>
                  </a:lnTo>
                  <a:lnTo>
                    <a:pt x="487680" y="120363"/>
                  </a:lnTo>
                  <a:lnTo>
                    <a:pt x="487680" y="395605"/>
                  </a:lnTo>
                  <a:lnTo>
                    <a:pt x="0" y="395605"/>
                  </a:lnTo>
                  <a:lnTo>
                    <a:pt x="0" y="0"/>
                  </a:lnTo>
                  <a:close/>
                </a:path>
              </a:pathLst>
            </a:custGeom>
            <a:solidFill>
              <a:schemeClr val="bg1">
                <a:lumMod val="100000"/>
                <a:lumOff val="0"/>
              </a:schemeClr>
            </a:solidFill>
            <a:ln w="6350">
              <a:solidFill>
                <a:srgbClr val="FF0000"/>
              </a:solidFill>
              <a:miter lim="800000"/>
              <a:headEnd/>
              <a:tailEnd/>
            </a:ln>
          </p:spPr>
          <p:txBody>
            <a:bodyPr rot="0" vert="horz" wrap="square" lIns="0" tIns="45720" rIns="0" bIns="45720" anchor="ctr" anchorCtr="0" upright="1">
              <a:noAutofit/>
            </a:bodyPr>
            <a:lstStyle/>
            <a:p>
              <a:pPr algn="ctr"/>
              <a:r>
                <a:rPr lang="en-US" sz="1050" kern="100">
                  <a:solidFill>
                    <a:srgbClr val="000000"/>
                  </a:solidFill>
                  <a:effectLst/>
                  <a:latin typeface="Times New Roman" panose="02020603050405020304" pitchFamily="18" charset="0"/>
                  <a:ea typeface="宋体" panose="02010600030101010101" pitchFamily="2" charset="-122"/>
                </a:rPr>
                <a:t>C3AE</a:t>
              </a:r>
              <a:endParaRPr lang="zh-CN" sz="1050" kern="100">
                <a:effectLst/>
                <a:latin typeface="Times New Roman" panose="02020603050405020304" pitchFamily="18" charset="0"/>
                <a:ea typeface="宋体" panose="02010600030101010101" pitchFamily="2" charset="-122"/>
              </a:endParaRPr>
            </a:p>
          </p:txBody>
        </p:sp>
        <p:cxnSp>
          <p:nvCxnSpPr>
            <p:cNvPr id="113" name="直接连接符 112">
              <a:extLst>
                <a:ext uri="{FF2B5EF4-FFF2-40B4-BE49-F238E27FC236}">
                  <a16:creationId xmlns:a16="http://schemas.microsoft.com/office/drawing/2014/main" id="{C290C47A-567B-4B6F-8AE0-5DC7945672A8}"/>
                </a:ext>
              </a:extLst>
            </p:cNvPr>
            <p:cNvCxnSpPr>
              <a:cxnSpLocks noChangeShapeType="1"/>
            </p:cNvCxnSpPr>
            <p:nvPr/>
          </p:nvCxnSpPr>
          <p:spPr bwMode="auto">
            <a:xfrm>
              <a:off x="787202" y="1885762"/>
              <a:ext cx="1800031" cy="0"/>
            </a:xfrm>
            <a:prstGeom prst="line">
              <a:avLst/>
            </a:prstGeom>
            <a:noFill/>
            <a:ln w="9525">
              <a:solidFill>
                <a:schemeClr val="dk1">
                  <a:lumMod val="100000"/>
                  <a:lumOff val="0"/>
                </a:schemeClr>
              </a:solidFill>
              <a:prstDash val="dash"/>
              <a:miter lim="800000"/>
              <a:headEnd/>
              <a:tailEnd/>
            </a:ln>
            <a:extLst>
              <a:ext uri="{909E8E84-426E-40DD-AFC4-6F175D3DCCD1}">
                <a14:hiddenFill xmlns:a14="http://schemas.microsoft.com/office/drawing/2010/main">
                  <a:noFill/>
                </a14:hiddenFill>
              </a:ext>
            </a:extLst>
          </p:spPr>
        </p:cxnSp>
        <p:cxnSp>
          <p:nvCxnSpPr>
            <p:cNvPr id="114" name="直接连接符 113">
              <a:extLst>
                <a:ext uri="{FF2B5EF4-FFF2-40B4-BE49-F238E27FC236}">
                  <a16:creationId xmlns:a16="http://schemas.microsoft.com/office/drawing/2014/main" id="{DDA8A398-59F8-4F2D-B7F6-9986250DD0BE}"/>
                </a:ext>
              </a:extLst>
            </p:cNvPr>
            <p:cNvCxnSpPr>
              <a:cxnSpLocks noChangeShapeType="1"/>
            </p:cNvCxnSpPr>
            <p:nvPr/>
          </p:nvCxnSpPr>
          <p:spPr bwMode="auto">
            <a:xfrm>
              <a:off x="799403" y="647120"/>
              <a:ext cx="1800031" cy="0"/>
            </a:xfrm>
            <a:prstGeom prst="line">
              <a:avLst/>
            </a:prstGeom>
            <a:noFill/>
            <a:ln w="9525">
              <a:solidFill>
                <a:schemeClr val="dk1">
                  <a:lumMod val="100000"/>
                  <a:lumOff val="0"/>
                </a:schemeClr>
              </a:solidFill>
              <a:prstDash val="dash"/>
              <a:miter lim="800000"/>
              <a:headEnd/>
              <a:tailEnd/>
            </a:ln>
            <a:extLst>
              <a:ext uri="{909E8E84-426E-40DD-AFC4-6F175D3DCCD1}">
                <a14:hiddenFill xmlns:a14="http://schemas.microsoft.com/office/drawing/2010/main">
                  <a:noFill/>
                </a14:hiddenFill>
              </a:ext>
            </a:extLst>
          </p:spPr>
        </p:cxnSp>
        <p:cxnSp>
          <p:nvCxnSpPr>
            <p:cNvPr id="115" name="直接连接符 114">
              <a:extLst>
                <a:ext uri="{FF2B5EF4-FFF2-40B4-BE49-F238E27FC236}">
                  <a16:creationId xmlns:a16="http://schemas.microsoft.com/office/drawing/2014/main" id="{A5741D4F-2B6B-424D-B1A8-1A53FC2E410D}"/>
                </a:ext>
              </a:extLst>
            </p:cNvPr>
            <p:cNvCxnSpPr>
              <a:cxnSpLocks noChangeShapeType="1"/>
            </p:cNvCxnSpPr>
            <p:nvPr/>
          </p:nvCxnSpPr>
          <p:spPr bwMode="auto">
            <a:xfrm>
              <a:off x="779602" y="1261741"/>
              <a:ext cx="1800031" cy="0"/>
            </a:xfrm>
            <a:prstGeom prst="line">
              <a:avLst/>
            </a:prstGeom>
            <a:noFill/>
            <a:ln w="9525">
              <a:solidFill>
                <a:schemeClr val="dk1">
                  <a:lumMod val="100000"/>
                  <a:lumOff val="0"/>
                </a:schemeClr>
              </a:solidFill>
              <a:prstDash val="dash"/>
              <a:miter lim="800000"/>
              <a:headEnd/>
              <a:tailEnd/>
            </a:ln>
            <a:extLst>
              <a:ext uri="{909E8E84-426E-40DD-AFC4-6F175D3DCCD1}">
                <a14:hiddenFill xmlns:a14="http://schemas.microsoft.com/office/drawing/2010/main">
                  <a:noFill/>
                </a14:hiddenFill>
              </a:ext>
            </a:extLst>
          </p:spPr>
        </p:cxnSp>
        <p:pic>
          <p:nvPicPr>
            <p:cNvPr id="116" name="图片 115">
              <a:extLst>
                <a:ext uri="{FF2B5EF4-FFF2-40B4-BE49-F238E27FC236}">
                  <a16:creationId xmlns:a16="http://schemas.microsoft.com/office/drawing/2014/main" id="{AEF06013-610A-4CE7-89D3-1E538DC93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04" y="2440482"/>
              <a:ext cx="747413" cy="350512"/>
            </a:xfrm>
            <a:prstGeom prst="rect">
              <a:avLst/>
            </a:prstGeom>
            <a:noFill/>
            <a:extLst>
              <a:ext uri="{909E8E84-426E-40DD-AFC4-6F175D3DCCD1}">
                <a14:hiddenFill xmlns:a14="http://schemas.microsoft.com/office/drawing/2010/main">
                  <a:solidFill>
                    <a:srgbClr val="FFFFFF"/>
                  </a:solidFill>
                </a14:hiddenFill>
              </a:ext>
            </a:extLst>
          </p:spPr>
        </p:pic>
        <p:pic>
          <p:nvPicPr>
            <p:cNvPr id="117" name="图片 116">
              <a:extLst>
                <a:ext uri="{FF2B5EF4-FFF2-40B4-BE49-F238E27FC236}">
                  <a16:creationId xmlns:a16="http://schemas.microsoft.com/office/drawing/2014/main" id="{E39E0CE8-75A4-4F8F-8038-D4FAB7190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7419" y="2434781"/>
              <a:ext cx="747413" cy="350512"/>
            </a:xfrm>
            <a:prstGeom prst="rect">
              <a:avLst/>
            </a:prstGeom>
            <a:noFill/>
            <a:extLst>
              <a:ext uri="{909E8E84-426E-40DD-AFC4-6F175D3DCCD1}">
                <a14:hiddenFill xmlns:a14="http://schemas.microsoft.com/office/drawing/2010/main">
                  <a:solidFill>
                    <a:srgbClr val="FFFFFF"/>
                  </a:solidFill>
                </a14:hiddenFill>
              </a:ext>
            </a:extLst>
          </p:spPr>
        </p:pic>
        <p:pic>
          <p:nvPicPr>
            <p:cNvPr id="119" name="图片 118">
              <a:extLst>
                <a:ext uri="{FF2B5EF4-FFF2-40B4-BE49-F238E27FC236}">
                  <a16:creationId xmlns:a16="http://schemas.microsoft.com/office/drawing/2014/main" id="{6F1CFC97-7219-48C1-A794-98776751F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007" y="1955365"/>
              <a:ext cx="478108" cy="224108"/>
            </a:xfrm>
            <a:prstGeom prst="rect">
              <a:avLst/>
            </a:prstGeom>
            <a:noFill/>
            <a:ln w="635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120" name="图片 119">
              <a:extLst>
                <a:ext uri="{FF2B5EF4-FFF2-40B4-BE49-F238E27FC236}">
                  <a16:creationId xmlns:a16="http://schemas.microsoft.com/office/drawing/2014/main" id="{0860E3CC-B343-43B7-8E53-3213AF4F2D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7006" y="2034668"/>
              <a:ext cx="478208" cy="224208"/>
            </a:xfrm>
            <a:prstGeom prst="rect">
              <a:avLst/>
            </a:prstGeom>
            <a:noFill/>
            <a:ln w="635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121" name="图片 120">
              <a:extLst>
                <a:ext uri="{FF2B5EF4-FFF2-40B4-BE49-F238E27FC236}">
                  <a16:creationId xmlns:a16="http://schemas.microsoft.com/office/drawing/2014/main" id="{13448464-17D2-4C49-B2E5-D68430E484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1624" y="1952765"/>
              <a:ext cx="318805" cy="14920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22" name="图片 121">
              <a:extLst>
                <a:ext uri="{FF2B5EF4-FFF2-40B4-BE49-F238E27FC236}">
                  <a16:creationId xmlns:a16="http://schemas.microsoft.com/office/drawing/2014/main" id="{5EAEA8F9-4849-4B1A-9371-B9162B9F3B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7922" y="1997266"/>
              <a:ext cx="318805" cy="14920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23" name="直接连接符 122">
              <a:extLst>
                <a:ext uri="{FF2B5EF4-FFF2-40B4-BE49-F238E27FC236}">
                  <a16:creationId xmlns:a16="http://schemas.microsoft.com/office/drawing/2014/main" id="{17C535A5-DC4F-4041-8350-C70411E4263B}"/>
                </a:ext>
              </a:extLst>
            </p:cNvPr>
            <p:cNvCxnSpPr>
              <a:cxnSpLocks/>
            </p:cNvCxnSpPr>
            <p:nvPr/>
          </p:nvCxnSpPr>
          <p:spPr bwMode="auto">
            <a:xfrm flipH="1">
              <a:off x="890504" y="2034668"/>
              <a:ext cx="92102" cy="409614"/>
            </a:xfrm>
            <a:prstGeom prst="line">
              <a:avLst/>
            </a:prstGeom>
            <a:noFill/>
            <a:ln w="6350">
              <a:solidFill>
                <a:srgbClr val="00B050"/>
              </a:solidFill>
              <a:prstDash val="dash"/>
              <a:miter lim="800000"/>
              <a:headEnd/>
              <a:tailEnd/>
            </a:ln>
            <a:extLst>
              <a:ext uri="{909E8E84-426E-40DD-AFC4-6F175D3DCCD1}">
                <a14:hiddenFill xmlns:a14="http://schemas.microsoft.com/office/drawing/2010/main">
                  <a:noFill/>
                </a14:hiddenFill>
              </a:ext>
            </a:extLst>
          </p:spPr>
        </p:cxnSp>
        <p:cxnSp>
          <p:nvCxnSpPr>
            <p:cNvPr id="124" name="直接连接符 123">
              <a:extLst>
                <a:ext uri="{FF2B5EF4-FFF2-40B4-BE49-F238E27FC236}">
                  <a16:creationId xmlns:a16="http://schemas.microsoft.com/office/drawing/2014/main" id="{A0A6DCEE-4CF0-4476-9F28-45AE1C3554F8}"/>
                </a:ext>
              </a:extLst>
            </p:cNvPr>
            <p:cNvCxnSpPr>
              <a:cxnSpLocks/>
            </p:cNvCxnSpPr>
            <p:nvPr/>
          </p:nvCxnSpPr>
          <p:spPr bwMode="auto">
            <a:xfrm>
              <a:off x="1461414" y="2258875"/>
              <a:ext cx="171403" cy="536619"/>
            </a:xfrm>
            <a:prstGeom prst="line">
              <a:avLst/>
            </a:prstGeom>
            <a:noFill/>
            <a:ln w="6350">
              <a:solidFill>
                <a:srgbClr val="00B050"/>
              </a:solidFill>
              <a:prstDash val="dash"/>
              <a:miter lim="800000"/>
              <a:headEnd/>
              <a:tailEnd/>
            </a:ln>
            <a:extLst>
              <a:ext uri="{909E8E84-426E-40DD-AFC4-6F175D3DCCD1}">
                <a14:hiddenFill xmlns:a14="http://schemas.microsoft.com/office/drawing/2010/main">
                  <a:noFill/>
                </a14:hiddenFill>
              </a:ext>
            </a:extLst>
          </p:spPr>
        </p:cxnSp>
        <p:cxnSp>
          <p:nvCxnSpPr>
            <p:cNvPr id="125" name="直接连接符 124">
              <a:extLst>
                <a:ext uri="{FF2B5EF4-FFF2-40B4-BE49-F238E27FC236}">
                  <a16:creationId xmlns:a16="http://schemas.microsoft.com/office/drawing/2014/main" id="{B6930956-FA75-4D80-8DA9-C26F22C31D60}"/>
                </a:ext>
              </a:extLst>
            </p:cNvPr>
            <p:cNvCxnSpPr>
              <a:cxnSpLocks/>
            </p:cNvCxnSpPr>
            <p:nvPr/>
          </p:nvCxnSpPr>
          <p:spPr bwMode="auto">
            <a:xfrm>
              <a:off x="1055007" y="1961665"/>
              <a:ext cx="711212" cy="472516"/>
            </a:xfrm>
            <a:prstGeom prst="line">
              <a:avLst/>
            </a:prstGeom>
            <a:noFill/>
            <a:ln w="6350">
              <a:solidFill>
                <a:srgbClr val="00B050"/>
              </a:solidFill>
              <a:prstDash val="dash"/>
              <a:miter lim="800000"/>
              <a:headEnd/>
              <a:tailEnd/>
            </a:ln>
            <a:extLst>
              <a:ext uri="{909E8E84-426E-40DD-AFC4-6F175D3DCCD1}">
                <a14:hiddenFill xmlns:a14="http://schemas.microsoft.com/office/drawing/2010/main">
                  <a:noFill/>
                </a14:hiddenFill>
              </a:ext>
            </a:extLst>
          </p:spPr>
        </p:cxnSp>
        <p:cxnSp>
          <p:nvCxnSpPr>
            <p:cNvPr id="126" name="直接连接符 125">
              <a:extLst>
                <a:ext uri="{FF2B5EF4-FFF2-40B4-BE49-F238E27FC236}">
                  <a16:creationId xmlns:a16="http://schemas.microsoft.com/office/drawing/2014/main" id="{A9057EBA-9D41-4DA7-B108-94E40288CCFA}"/>
                </a:ext>
              </a:extLst>
            </p:cNvPr>
            <p:cNvCxnSpPr>
              <a:cxnSpLocks/>
            </p:cNvCxnSpPr>
            <p:nvPr/>
          </p:nvCxnSpPr>
          <p:spPr bwMode="auto">
            <a:xfrm>
              <a:off x="1531215" y="2176272"/>
              <a:ext cx="983617" cy="604621"/>
            </a:xfrm>
            <a:prstGeom prst="line">
              <a:avLst/>
            </a:prstGeom>
            <a:noFill/>
            <a:ln w="6350">
              <a:solidFill>
                <a:srgbClr val="00B050"/>
              </a:solidFill>
              <a:prstDash val="dash"/>
              <a:miter lim="800000"/>
              <a:headEnd/>
              <a:tailEnd/>
            </a:ln>
            <a:extLst>
              <a:ext uri="{909E8E84-426E-40DD-AFC4-6F175D3DCCD1}">
                <a14:hiddenFill xmlns:a14="http://schemas.microsoft.com/office/drawing/2010/main">
                  <a:noFill/>
                </a14:hiddenFill>
              </a:ext>
            </a:extLst>
          </p:spPr>
        </p:cxnSp>
        <p:sp>
          <p:nvSpPr>
            <p:cNvPr id="127" name="矩形 126">
              <a:extLst>
                <a:ext uri="{FF2B5EF4-FFF2-40B4-BE49-F238E27FC236}">
                  <a16:creationId xmlns:a16="http://schemas.microsoft.com/office/drawing/2014/main" id="{029B71B0-4FC3-40B9-933C-63295F10F326}"/>
                </a:ext>
              </a:extLst>
            </p:cNvPr>
            <p:cNvSpPr>
              <a:spLocks noChangeArrowheads="1"/>
            </p:cNvSpPr>
            <p:nvPr/>
          </p:nvSpPr>
          <p:spPr bwMode="auto">
            <a:xfrm>
              <a:off x="1074007" y="2528085"/>
              <a:ext cx="373406" cy="174006"/>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128" name="矩形 127">
              <a:extLst>
                <a:ext uri="{FF2B5EF4-FFF2-40B4-BE49-F238E27FC236}">
                  <a16:creationId xmlns:a16="http://schemas.microsoft.com/office/drawing/2014/main" id="{CB159C30-5240-40F5-B9FF-42E25B629A90}"/>
                </a:ext>
              </a:extLst>
            </p:cNvPr>
            <p:cNvSpPr>
              <a:spLocks noChangeArrowheads="1"/>
            </p:cNvSpPr>
            <p:nvPr/>
          </p:nvSpPr>
          <p:spPr bwMode="auto">
            <a:xfrm>
              <a:off x="1951622" y="2522384"/>
              <a:ext cx="373406" cy="174006"/>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cxnSp>
          <p:nvCxnSpPr>
            <p:cNvPr id="129" name="直接连接符 128">
              <a:extLst>
                <a:ext uri="{FF2B5EF4-FFF2-40B4-BE49-F238E27FC236}">
                  <a16:creationId xmlns:a16="http://schemas.microsoft.com/office/drawing/2014/main" id="{47859C01-B895-4DD0-A02C-61F7683D52F1}"/>
                </a:ext>
              </a:extLst>
            </p:cNvPr>
            <p:cNvCxnSpPr>
              <a:cxnSpLocks/>
            </p:cNvCxnSpPr>
            <p:nvPr/>
          </p:nvCxnSpPr>
          <p:spPr bwMode="auto">
            <a:xfrm flipH="1">
              <a:off x="1076607" y="1995366"/>
              <a:ext cx="874315" cy="532118"/>
            </a:xfrm>
            <a:prstGeom prst="line">
              <a:avLst/>
            </a:prstGeom>
            <a:noFill/>
            <a:ln w="6350">
              <a:solidFill>
                <a:srgbClr val="FF0000"/>
              </a:solidFill>
              <a:prstDash val="dash"/>
              <a:miter lim="800000"/>
              <a:headEnd/>
              <a:tailEnd/>
            </a:ln>
            <a:extLst>
              <a:ext uri="{909E8E84-426E-40DD-AFC4-6F175D3DCCD1}">
                <a14:hiddenFill xmlns:a14="http://schemas.microsoft.com/office/drawing/2010/main">
                  <a:noFill/>
                </a14:hiddenFill>
              </a:ext>
            </a:extLst>
          </p:spPr>
        </p:cxnSp>
        <p:cxnSp>
          <p:nvCxnSpPr>
            <p:cNvPr id="130" name="直接连接符 129">
              <a:extLst>
                <a:ext uri="{FF2B5EF4-FFF2-40B4-BE49-F238E27FC236}">
                  <a16:creationId xmlns:a16="http://schemas.microsoft.com/office/drawing/2014/main" id="{C9185509-2516-4215-AD1A-B336CCD49003}"/>
                </a:ext>
              </a:extLst>
            </p:cNvPr>
            <p:cNvCxnSpPr>
              <a:cxnSpLocks/>
            </p:cNvCxnSpPr>
            <p:nvPr/>
          </p:nvCxnSpPr>
          <p:spPr bwMode="auto">
            <a:xfrm flipH="1">
              <a:off x="1448714" y="2151572"/>
              <a:ext cx="821714" cy="549919"/>
            </a:xfrm>
            <a:prstGeom prst="line">
              <a:avLst/>
            </a:prstGeom>
            <a:noFill/>
            <a:ln w="6350">
              <a:solidFill>
                <a:srgbClr val="FF0000"/>
              </a:solidFill>
              <a:prstDash val="dash"/>
              <a:miter lim="800000"/>
              <a:headEnd/>
              <a:tailEnd/>
            </a:ln>
            <a:extLst>
              <a:ext uri="{909E8E84-426E-40DD-AFC4-6F175D3DCCD1}">
                <a14:hiddenFill xmlns:a14="http://schemas.microsoft.com/office/drawing/2010/main">
                  <a:noFill/>
                </a14:hiddenFill>
              </a:ext>
            </a:extLst>
          </p:spPr>
        </p:cxnSp>
        <p:cxnSp>
          <p:nvCxnSpPr>
            <p:cNvPr id="131" name="直接连接符 130">
              <a:extLst>
                <a:ext uri="{FF2B5EF4-FFF2-40B4-BE49-F238E27FC236}">
                  <a16:creationId xmlns:a16="http://schemas.microsoft.com/office/drawing/2014/main" id="{255A7D1C-8CC7-44F1-97B4-ABED1AB7A1AA}"/>
                </a:ext>
              </a:extLst>
            </p:cNvPr>
            <p:cNvCxnSpPr>
              <a:cxnSpLocks/>
            </p:cNvCxnSpPr>
            <p:nvPr/>
          </p:nvCxnSpPr>
          <p:spPr bwMode="auto">
            <a:xfrm flipH="1">
              <a:off x="1948422" y="1946465"/>
              <a:ext cx="82601" cy="585420"/>
            </a:xfrm>
            <a:prstGeom prst="line">
              <a:avLst/>
            </a:prstGeom>
            <a:noFill/>
            <a:ln w="6350">
              <a:solidFill>
                <a:srgbClr val="FF0000"/>
              </a:solidFill>
              <a:prstDash val="dash"/>
              <a:miter lim="800000"/>
              <a:headEnd/>
              <a:tailEnd/>
            </a:ln>
            <a:extLst>
              <a:ext uri="{909E8E84-426E-40DD-AFC4-6F175D3DCCD1}">
                <a14:hiddenFill xmlns:a14="http://schemas.microsoft.com/office/drawing/2010/main">
                  <a:noFill/>
                </a14:hiddenFill>
              </a:ext>
            </a:extLst>
          </p:spPr>
        </p:cxnSp>
        <p:cxnSp>
          <p:nvCxnSpPr>
            <p:cNvPr id="132" name="直接连接符 131">
              <a:extLst>
                <a:ext uri="{FF2B5EF4-FFF2-40B4-BE49-F238E27FC236}">
                  <a16:creationId xmlns:a16="http://schemas.microsoft.com/office/drawing/2014/main" id="{7783C37F-4C8F-4255-95B0-04645A5729DD}"/>
                </a:ext>
              </a:extLst>
            </p:cNvPr>
            <p:cNvCxnSpPr>
              <a:cxnSpLocks/>
            </p:cNvCxnSpPr>
            <p:nvPr/>
          </p:nvCxnSpPr>
          <p:spPr bwMode="auto">
            <a:xfrm flipH="1">
              <a:off x="2319229" y="2027767"/>
              <a:ext cx="30501" cy="679423"/>
            </a:xfrm>
            <a:prstGeom prst="line">
              <a:avLst/>
            </a:prstGeom>
            <a:noFill/>
            <a:ln w="6350">
              <a:solidFill>
                <a:srgbClr val="FF0000"/>
              </a:solidFill>
              <a:prstDash val="dash"/>
              <a:miter lim="800000"/>
              <a:headEnd/>
              <a:tailEnd/>
            </a:ln>
            <a:extLst>
              <a:ext uri="{909E8E84-426E-40DD-AFC4-6F175D3DCCD1}">
                <a14:hiddenFill xmlns:a14="http://schemas.microsoft.com/office/drawing/2010/main">
                  <a:noFill/>
                </a14:hiddenFill>
              </a:ext>
            </a:extLst>
          </p:spPr>
        </p:cxnSp>
        <p:sp>
          <p:nvSpPr>
            <p:cNvPr id="133" name="矩形 132">
              <a:extLst>
                <a:ext uri="{FF2B5EF4-FFF2-40B4-BE49-F238E27FC236}">
                  <a16:creationId xmlns:a16="http://schemas.microsoft.com/office/drawing/2014/main" id="{B5B642CB-B03F-4454-B884-F47A663F6D1E}"/>
                </a:ext>
              </a:extLst>
            </p:cNvPr>
            <p:cNvSpPr>
              <a:spLocks noChangeArrowheads="1"/>
            </p:cNvSpPr>
            <p:nvPr/>
          </p:nvSpPr>
          <p:spPr bwMode="auto">
            <a:xfrm>
              <a:off x="890804" y="379110"/>
              <a:ext cx="1620028" cy="216007"/>
            </a:xfrm>
            <a:prstGeom prst="rect">
              <a:avLst/>
            </a:prstGeom>
            <a:solidFill>
              <a:srgbClr val="00B0F0"/>
            </a:solidFill>
            <a:ln w="6350">
              <a:solidFill>
                <a:schemeClr val="accent1">
                  <a:lumMod val="50000"/>
                  <a:lumOff val="0"/>
                </a:schemeClr>
              </a:solidFill>
              <a:miter lim="800000"/>
              <a:headEnd/>
              <a:tailEnd/>
            </a:ln>
          </p:spPr>
          <p:txBody>
            <a:bodyPr rot="0" vert="horz" wrap="square" lIns="91440" tIns="0" rIns="91440" bIns="0" anchor="ctr" anchorCtr="0" upright="1">
              <a:noAutofit/>
            </a:bodyPr>
            <a:lstStyle/>
            <a:p>
              <a:pPr algn="ctr"/>
              <a:r>
                <a:rPr lang="en-US" sz="1050" kern="1200">
                  <a:solidFill>
                    <a:srgbClr val="000000"/>
                  </a:solidFill>
                  <a:effectLst/>
                  <a:latin typeface="Times New Roman" panose="02020603050405020304" pitchFamily="18" charset="0"/>
                  <a:ea typeface="等线" panose="02010600030101010101" pitchFamily="2" charset="-122"/>
                </a:rPr>
                <a:t>Metric Network</a:t>
              </a:r>
              <a:endParaRPr lang="zh-CN" sz="1050" kern="100">
                <a:effectLst/>
                <a:latin typeface="Times New Roman" panose="02020603050405020304" pitchFamily="18" charset="0"/>
                <a:ea typeface="宋体" panose="02010600030101010101" pitchFamily="2" charset="-122"/>
              </a:endParaRPr>
            </a:p>
          </p:txBody>
        </p:sp>
        <p:sp>
          <p:nvSpPr>
            <p:cNvPr id="134" name="矩形 133">
              <a:extLst>
                <a:ext uri="{FF2B5EF4-FFF2-40B4-BE49-F238E27FC236}">
                  <a16:creationId xmlns:a16="http://schemas.microsoft.com/office/drawing/2014/main" id="{407592D6-CADC-406D-8B7E-4A459C7CBB9E}"/>
                </a:ext>
              </a:extLst>
            </p:cNvPr>
            <p:cNvSpPr>
              <a:spLocks noChangeArrowheads="1"/>
            </p:cNvSpPr>
            <p:nvPr/>
          </p:nvSpPr>
          <p:spPr bwMode="auto">
            <a:xfrm>
              <a:off x="887304" y="122602"/>
              <a:ext cx="1619928" cy="216007"/>
            </a:xfrm>
            <a:prstGeom prst="rect">
              <a:avLst/>
            </a:prstGeom>
            <a:solidFill>
              <a:srgbClr val="FFC000"/>
            </a:solidFill>
            <a:ln w="6350">
              <a:solidFill>
                <a:schemeClr val="accent1">
                  <a:lumMod val="50000"/>
                  <a:lumOff val="0"/>
                </a:schemeClr>
              </a:solidFill>
              <a:miter lim="800000"/>
              <a:headEnd/>
              <a:tailEnd/>
            </a:ln>
          </p:spPr>
          <p:txBody>
            <a:bodyPr rot="0" vert="horz" wrap="square" lIns="91440" tIns="0" rIns="91440" bIns="0" anchor="ctr" anchorCtr="0" upright="1">
              <a:noAutofit/>
            </a:bodyPr>
            <a:lstStyle/>
            <a:p>
              <a:pPr algn="ctr"/>
              <a:r>
                <a:rPr lang="en-US" sz="1050" kern="1200">
                  <a:solidFill>
                    <a:srgbClr val="000000"/>
                  </a:solidFill>
                  <a:effectLst/>
                  <a:latin typeface="Times New Roman" panose="02020603050405020304" pitchFamily="18" charset="0"/>
                  <a:ea typeface="等线" panose="02010600030101010101" pitchFamily="2" charset="-122"/>
                </a:rPr>
                <a:t>G or I</a:t>
              </a:r>
              <a:endParaRPr lang="zh-CN" sz="1050" kern="100">
                <a:effectLst/>
                <a:latin typeface="Times New Roman" panose="02020603050405020304" pitchFamily="18" charset="0"/>
                <a:ea typeface="宋体" panose="02010600030101010101" pitchFamily="2" charset="-122"/>
              </a:endParaRPr>
            </a:p>
          </p:txBody>
        </p:sp>
        <p:sp>
          <p:nvSpPr>
            <p:cNvPr id="135" name="箭头: 上 134">
              <a:extLst>
                <a:ext uri="{FF2B5EF4-FFF2-40B4-BE49-F238E27FC236}">
                  <a16:creationId xmlns:a16="http://schemas.microsoft.com/office/drawing/2014/main" id="{9FE07755-83DC-4011-B8EC-D11DF936B011}"/>
                </a:ext>
              </a:extLst>
            </p:cNvPr>
            <p:cNvSpPr>
              <a:spLocks noChangeArrowheads="1"/>
            </p:cNvSpPr>
            <p:nvPr/>
          </p:nvSpPr>
          <p:spPr bwMode="auto">
            <a:xfrm>
              <a:off x="1251127" y="852522"/>
              <a:ext cx="828373" cy="222827"/>
            </a:xfrm>
            <a:prstGeom prst="upArrow">
              <a:avLst>
                <a:gd name="adj1" fmla="val 50000"/>
                <a:gd name="adj2" fmla="val 50000"/>
              </a:avLst>
            </a:prstGeom>
            <a:noFill/>
            <a:ln w="6350">
              <a:solidFill>
                <a:schemeClr val="tx1">
                  <a:lumMod val="100000"/>
                  <a:lumOff val="0"/>
                </a:schemeClr>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ctr" anchorCtr="0" upright="1">
              <a:noAutofit/>
            </a:bodyPr>
            <a:lstStyle/>
            <a:p>
              <a:pPr algn="ctr"/>
              <a:r>
                <a:rPr lang="en-US" sz="1050" kern="100">
                  <a:solidFill>
                    <a:srgbClr val="000000"/>
                  </a:solidFill>
                  <a:effectLst/>
                  <a:latin typeface="Times New Roman" panose="02020603050405020304" pitchFamily="18" charset="0"/>
                  <a:ea typeface="宋体" panose="02010600030101010101" pitchFamily="2" charset="-122"/>
                </a:rPr>
                <a:t>||</a:t>
              </a:r>
              <a:r>
                <a:rPr lang="en-US" sz="1050" kern="100" baseline="30000">
                  <a:solidFill>
                    <a:srgbClr val="000000"/>
                  </a:solidFill>
                  <a:effectLst/>
                  <a:latin typeface="Times New Roman" panose="02020603050405020304" pitchFamily="18" charset="0"/>
                  <a:ea typeface="宋体" panose="02010600030101010101" pitchFamily="2" charset="-122"/>
                </a:rPr>
                <a:t> .</a:t>
              </a:r>
              <a:r>
                <a:rPr lang="en-US" sz="1050" kern="100">
                  <a:solidFill>
                    <a:srgbClr val="000000"/>
                  </a:solidFill>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sp>
          <p:nvSpPr>
            <p:cNvPr id="136" name="矩形 135">
              <a:extLst>
                <a:ext uri="{FF2B5EF4-FFF2-40B4-BE49-F238E27FC236}">
                  <a16:creationId xmlns:a16="http://schemas.microsoft.com/office/drawing/2014/main" id="{863CEEEF-6780-45E4-A594-B5C7C3A99967}"/>
                </a:ext>
              </a:extLst>
            </p:cNvPr>
            <p:cNvSpPr/>
            <p:nvPr/>
          </p:nvSpPr>
          <p:spPr>
            <a:xfrm>
              <a:off x="735355" y="820887"/>
              <a:ext cx="477351"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050" i="1" kern="100">
                  <a:solidFill>
                    <a:srgbClr val="000000"/>
                  </a:solidFill>
                  <a:effectLst/>
                  <a:latin typeface="Times New Roman" panose="02020603050405020304" pitchFamily="18" charset="0"/>
                  <a:ea typeface="宋体" panose="02010600030101010101" pitchFamily="2" charset="-122"/>
                </a:rPr>
                <a:t>f</a:t>
              </a:r>
              <a:r>
                <a:rPr lang="en-US" sz="1050" kern="100">
                  <a:solidFill>
                    <a:srgbClr val="000000"/>
                  </a:solidFill>
                  <a:effectLst/>
                  <a:latin typeface="Times New Roman" panose="02020603050405020304" pitchFamily="18" charset="0"/>
                  <a:ea typeface="宋体" panose="02010600030101010101" pitchFamily="2" charset="-122"/>
                </a:rPr>
                <a:t>(x</a:t>
              </a:r>
              <a:r>
                <a:rPr lang="en-US" sz="1050" kern="100" baseline="-25000">
                  <a:solidFill>
                    <a:srgbClr val="000000"/>
                  </a:solidFill>
                  <a:effectLst/>
                  <a:latin typeface="Times New Roman" panose="02020603050405020304" pitchFamily="18" charset="0"/>
                  <a:ea typeface="宋体" panose="02010600030101010101" pitchFamily="2" charset="-122"/>
                </a:rPr>
                <a:t>1</a:t>
              </a:r>
              <a:r>
                <a:rPr lang="zh-CN" sz="1050" kern="100" baseline="-25000">
                  <a:solidFill>
                    <a:srgbClr val="000000"/>
                  </a:solidFill>
                  <a:effectLst/>
                  <a:latin typeface="Times New Roman" panose="02020603050405020304" pitchFamily="18" charset="0"/>
                  <a:ea typeface="宋体" panose="02010600030101010101" pitchFamily="2" charset="-122"/>
                </a:rPr>
                <a:t>，</a:t>
              </a:r>
              <a:r>
                <a:rPr lang="en-US" sz="1050" kern="100">
                  <a:solidFill>
                    <a:srgbClr val="000000"/>
                  </a:solidFill>
                  <a:effectLst/>
                  <a:latin typeface="Times New Roman" panose="02020603050405020304" pitchFamily="18" charset="0"/>
                  <a:ea typeface="宋体" panose="02010600030101010101" pitchFamily="2" charset="-122"/>
                </a:rPr>
                <a:t>x</a:t>
              </a:r>
              <a:r>
                <a:rPr lang="en-US" sz="1050" kern="100" baseline="-25000">
                  <a:solidFill>
                    <a:srgbClr val="000000"/>
                  </a:solidFill>
                  <a:effectLst/>
                  <a:latin typeface="Times New Roman" panose="02020603050405020304" pitchFamily="18" charset="0"/>
                  <a:ea typeface="宋体" panose="02010600030101010101" pitchFamily="2" charset="-122"/>
                </a:rPr>
                <a:t>2</a:t>
              </a:r>
              <a:r>
                <a:rPr lang="en-US" sz="1050" kern="100">
                  <a:solidFill>
                    <a:srgbClr val="000000"/>
                  </a:solidFill>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p:txBody>
        </p:sp>
        <p:sp>
          <p:nvSpPr>
            <p:cNvPr id="137" name="矩形 136">
              <a:extLst>
                <a:ext uri="{FF2B5EF4-FFF2-40B4-BE49-F238E27FC236}">
                  <a16:creationId xmlns:a16="http://schemas.microsoft.com/office/drawing/2014/main" id="{585DB1BE-32D7-48EE-93AF-AA6EB11851F7}"/>
                </a:ext>
              </a:extLst>
            </p:cNvPr>
            <p:cNvSpPr/>
            <p:nvPr/>
          </p:nvSpPr>
          <p:spPr>
            <a:xfrm>
              <a:off x="1015906" y="629580"/>
              <a:ext cx="39814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050" i="1" kern="100">
                  <a:solidFill>
                    <a:srgbClr val="000000"/>
                  </a:solidFill>
                  <a:effectLst/>
                  <a:latin typeface="Times New Roman" panose="02020603050405020304" pitchFamily="18" charset="0"/>
                  <a:ea typeface="宋体" panose="02010600030101010101" pitchFamily="2" charset="-122"/>
                </a:rPr>
                <a:t>f</a:t>
              </a:r>
              <a:r>
                <a:rPr lang="en-US" sz="1050" kern="100">
                  <a:solidFill>
                    <a:srgbClr val="000000"/>
                  </a:solidFill>
                  <a:effectLst/>
                  <a:latin typeface="Times New Roman" panose="02020603050405020304" pitchFamily="18" charset="0"/>
                  <a:ea typeface="宋体" panose="02010600030101010101" pitchFamily="2" charset="-122"/>
                </a:rPr>
                <a:t>(x)</a:t>
              </a:r>
              <a:endParaRPr lang="zh-CN" sz="1050" kern="100">
                <a:effectLst/>
                <a:latin typeface="Times New Roman" panose="02020603050405020304" pitchFamily="18" charset="0"/>
                <a:ea typeface="宋体" panose="02010600030101010101" pitchFamily="2" charset="-122"/>
              </a:endParaRPr>
            </a:p>
          </p:txBody>
        </p:sp>
        <p:sp>
          <p:nvSpPr>
            <p:cNvPr id="138" name="矩形 137">
              <a:extLst>
                <a:ext uri="{FF2B5EF4-FFF2-40B4-BE49-F238E27FC236}">
                  <a16:creationId xmlns:a16="http://schemas.microsoft.com/office/drawing/2014/main" id="{55A2378E-D078-45CB-AEFB-B2544E773B8D}"/>
                </a:ext>
              </a:extLst>
            </p:cNvPr>
            <p:cNvSpPr/>
            <p:nvPr/>
          </p:nvSpPr>
          <p:spPr>
            <a:xfrm>
              <a:off x="1121972" y="2778420"/>
              <a:ext cx="281581"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050" kern="100">
                  <a:solidFill>
                    <a:srgbClr val="000000"/>
                  </a:solidFill>
                  <a:effectLst/>
                  <a:latin typeface="Times New Roman" panose="02020603050405020304" pitchFamily="18" charset="0"/>
                  <a:ea typeface="宋体" panose="02010600030101010101" pitchFamily="2" charset="-122"/>
                </a:rPr>
                <a:t>x</a:t>
              </a:r>
              <a:r>
                <a:rPr lang="en-US" sz="1050" kern="100" baseline="-25000">
                  <a:solidFill>
                    <a:srgbClr val="000000"/>
                  </a:solidFill>
                  <a:effectLst/>
                  <a:latin typeface="Times New Roman" panose="02020603050405020304" pitchFamily="18"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p:txBody>
        </p:sp>
        <p:sp>
          <p:nvSpPr>
            <p:cNvPr id="139" name="矩形 138">
              <a:extLst>
                <a:ext uri="{FF2B5EF4-FFF2-40B4-BE49-F238E27FC236}">
                  <a16:creationId xmlns:a16="http://schemas.microsoft.com/office/drawing/2014/main" id="{B0713174-CF90-4B11-AE8C-E61DB45D2A8D}"/>
                </a:ext>
              </a:extLst>
            </p:cNvPr>
            <p:cNvSpPr/>
            <p:nvPr/>
          </p:nvSpPr>
          <p:spPr>
            <a:xfrm>
              <a:off x="2004143" y="2778420"/>
              <a:ext cx="28130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050" kern="100">
                  <a:solidFill>
                    <a:srgbClr val="000000"/>
                  </a:solidFill>
                  <a:effectLst/>
                  <a:latin typeface="Times New Roman" panose="02020603050405020304" pitchFamily="18" charset="0"/>
                  <a:ea typeface="宋体" panose="02010600030101010101" pitchFamily="2" charset="-122"/>
                </a:rPr>
                <a:t>x</a:t>
              </a:r>
              <a:r>
                <a:rPr lang="en-US" sz="1050" kern="100" baseline="-25000">
                  <a:solidFill>
                    <a:srgbClr val="000000"/>
                  </a:solidFill>
                  <a:effectLst/>
                  <a:latin typeface="Times New Roman" panose="02020603050405020304" pitchFamily="18" charset="0"/>
                  <a:ea typeface="宋体" panose="02010600030101010101" pitchFamily="2" charset="-122"/>
                </a:rPr>
                <a:t>2</a:t>
              </a:r>
              <a:endParaRPr lang="zh-CN" sz="1050" kern="100">
                <a:effectLst/>
                <a:latin typeface="Times New Roman" panose="02020603050405020304" pitchFamily="18" charset="0"/>
                <a:ea typeface="宋体" panose="02010600030101010101" pitchFamily="2" charset="-122"/>
              </a:endParaRPr>
            </a:p>
          </p:txBody>
        </p:sp>
        <p:sp>
          <p:nvSpPr>
            <p:cNvPr id="140" name="平行四边形 139">
              <a:extLst>
                <a:ext uri="{FF2B5EF4-FFF2-40B4-BE49-F238E27FC236}">
                  <a16:creationId xmlns:a16="http://schemas.microsoft.com/office/drawing/2014/main" id="{17C63A4F-A4F8-4C78-99E5-898197D3CE82}"/>
                </a:ext>
              </a:extLst>
            </p:cNvPr>
            <p:cNvSpPr/>
            <p:nvPr/>
          </p:nvSpPr>
          <p:spPr>
            <a:xfrm>
              <a:off x="102754" y="1597762"/>
              <a:ext cx="720000" cy="288000"/>
            </a:xfrm>
            <a:prstGeom prst="parallelogram">
              <a:avLst>
                <a:gd name="adj" fmla="val 78446"/>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41" name="直接连接符 140">
              <a:extLst>
                <a:ext uri="{FF2B5EF4-FFF2-40B4-BE49-F238E27FC236}">
                  <a16:creationId xmlns:a16="http://schemas.microsoft.com/office/drawing/2014/main" id="{B23F3C03-44B9-4B1B-AD7D-4E9284FA15A5}"/>
                </a:ext>
              </a:extLst>
            </p:cNvPr>
            <p:cNvCxnSpPr/>
            <p:nvPr/>
          </p:nvCxnSpPr>
          <p:spPr>
            <a:xfrm>
              <a:off x="253816" y="1688422"/>
              <a:ext cx="4940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44E06FE4-1C1A-4098-A95C-E52A24D5D4B3}"/>
                </a:ext>
              </a:extLst>
            </p:cNvPr>
            <p:cNvCxnSpPr/>
            <p:nvPr/>
          </p:nvCxnSpPr>
          <p:spPr>
            <a:xfrm>
              <a:off x="185236" y="1791292"/>
              <a:ext cx="4940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2283EF0-36BA-4F4F-849F-BD4BBCC15A37}"/>
                </a:ext>
              </a:extLst>
            </p:cNvPr>
            <p:cNvCxnSpPr/>
            <p:nvPr/>
          </p:nvCxnSpPr>
          <p:spPr>
            <a:xfrm flipH="1">
              <a:off x="433612" y="1598158"/>
              <a:ext cx="225924" cy="28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BA637062-D551-4C58-99AF-0E5A7351F4CB}"/>
                </a:ext>
              </a:extLst>
            </p:cNvPr>
            <p:cNvCxnSpPr/>
            <p:nvPr/>
          </p:nvCxnSpPr>
          <p:spPr>
            <a:xfrm flipH="1">
              <a:off x="270394" y="1598107"/>
              <a:ext cx="225425" cy="287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椭圆 144">
              <a:extLst>
                <a:ext uri="{FF2B5EF4-FFF2-40B4-BE49-F238E27FC236}">
                  <a16:creationId xmlns:a16="http://schemas.microsoft.com/office/drawing/2014/main" id="{5814D1E6-0C09-4865-8518-7E9F99AA9B42}"/>
                </a:ext>
              </a:extLst>
            </p:cNvPr>
            <p:cNvSpPr/>
            <p:nvPr/>
          </p:nvSpPr>
          <p:spPr>
            <a:xfrm>
              <a:off x="296181" y="1973110"/>
              <a:ext cx="288000" cy="288000"/>
            </a:xfrm>
            <a:prstGeom prst="ellipse">
              <a:avLst/>
            </a:prstGeom>
            <a:blipFill>
              <a:blip r:embed="rId5"/>
              <a:stretch>
                <a:fillRect/>
              </a:stretch>
            </a:blip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6" name="椭圆 145">
              <a:extLst>
                <a:ext uri="{FF2B5EF4-FFF2-40B4-BE49-F238E27FC236}">
                  <a16:creationId xmlns:a16="http://schemas.microsoft.com/office/drawing/2014/main" id="{E0D2414E-EF0C-4C8C-954D-F4CDF069C8F5}"/>
                </a:ext>
              </a:extLst>
            </p:cNvPr>
            <p:cNvSpPr/>
            <p:nvPr/>
          </p:nvSpPr>
          <p:spPr>
            <a:xfrm>
              <a:off x="219007" y="2027767"/>
              <a:ext cx="287655" cy="287655"/>
            </a:xfrm>
            <a:prstGeom prst="ellipse">
              <a:avLst/>
            </a:prstGeom>
            <a:blipFill>
              <a:blip r:embed="rId5"/>
              <a:stretch>
                <a:fillRect/>
              </a:stretch>
            </a:blip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7" name="椭圆 146">
              <a:extLst>
                <a:ext uri="{FF2B5EF4-FFF2-40B4-BE49-F238E27FC236}">
                  <a16:creationId xmlns:a16="http://schemas.microsoft.com/office/drawing/2014/main" id="{8FE819CF-BC26-46DA-AE02-04FADB6335AB}"/>
                </a:ext>
              </a:extLst>
            </p:cNvPr>
            <p:cNvSpPr/>
            <p:nvPr/>
          </p:nvSpPr>
          <p:spPr>
            <a:xfrm>
              <a:off x="1076607" y="2068272"/>
              <a:ext cx="108000" cy="108000"/>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8" name="椭圆 147">
              <a:extLst>
                <a:ext uri="{FF2B5EF4-FFF2-40B4-BE49-F238E27FC236}">
                  <a16:creationId xmlns:a16="http://schemas.microsoft.com/office/drawing/2014/main" id="{170D5E19-87F1-4D79-BAB9-8BD2C9DA7BA4}"/>
                </a:ext>
              </a:extLst>
            </p:cNvPr>
            <p:cNvSpPr/>
            <p:nvPr/>
          </p:nvSpPr>
          <p:spPr>
            <a:xfrm>
              <a:off x="1116184" y="1983940"/>
              <a:ext cx="108000" cy="108000"/>
            </a:xfrm>
            <a:prstGeom prst="ellipse">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49" name="直接连接符 148">
              <a:extLst>
                <a:ext uri="{FF2B5EF4-FFF2-40B4-BE49-F238E27FC236}">
                  <a16:creationId xmlns:a16="http://schemas.microsoft.com/office/drawing/2014/main" id="{EF95A439-6712-487F-87E9-59068FF98810}"/>
                </a:ext>
              </a:extLst>
            </p:cNvPr>
            <p:cNvCxnSpPr/>
            <p:nvPr/>
          </p:nvCxnSpPr>
          <p:spPr>
            <a:xfrm flipV="1">
              <a:off x="1124108" y="2033973"/>
              <a:ext cx="56209" cy="864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连接符: 曲线 149">
              <a:extLst>
                <a:ext uri="{FF2B5EF4-FFF2-40B4-BE49-F238E27FC236}">
                  <a16:creationId xmlns:a16="http://schemas.microsoft.com/office/drawing/2014/main" id="{00D8D765-EDE1-45BF-A4EA-3D15871C97BF}"/>
                </a:ext>
              </a:extLst>
            </p:cNvPr>
            <p:cNvCxnSpPr>
              <a:endCxn id="146" idx="4"/>
            </p:cNvCxnSpPr>
            <p:nvPr/>
          </p:nvCxnSpPr>
          <p:spPr>
            <a:xfrm rot="10800000" flipV="1">
              <a:off x="362836" y="2120454"/>
              <a:ext cx="761273" cy="194968"/>
            </a:xfrm>
            <a:prstGeom prst="curvedConnector4">
              <a:avLst>
                <a:gd name="adj1" fmla="val 40554"/>
                <a:gd name="adj2" fmla="val 21725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3AA0A0F-73E1-43DB-B55D-4DD5C5B1B7B0}"/>
                </a:ext>
              </a:extLst>
            </p:cNvPr>
            <p:cNvCxnSpPr/>
            <p:nvPr/>
          </p:nvCxnSpPr>
          <p:spPr>
            <a:xfrm flipH="1" flipV="1">
              <a:off x="109817" y="1878105"/>
              <a:ext cx="259977" cy="293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0658A85B-9786-4B27-B523-21AA35ADFB09}"/>
                </a:ext>
              </a:extLst>
            </p:cNvPr>
            <p:cNvCxnSpPr/>
            <p:nvPr/>
          </p:nvCxnSpPr>
          <p:spPr>
            <a:xfrm flipV="1">
              <a:off x="369794" y="1896035"/>
              <a:ext cx="224117" cy="264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6B30C119-A53C-44EA-ADE4-C04FAA692912}"/>
                </a:ext>
              </a:extLst>
            </p:cNvPr>
            <p:cNvCxnSpPr/>
            <p:nvPr/>
          </p:nvCxnSpPr>
          <p:spPr>
            <a:xfrm flipH="1">
              <a:off x="362835" y="1597762"/>
              <a:ext cx="450712" cy="589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99945973-5F33-43AD-8852-B19371BBC5BF}"/>
                </a:ext>
              </a:extLst>
            </p:cNvPr>
            <p:cNvCxnSpPr/>
            <p:nvPr/>
          </p:nvCxnSpPr>
          <p:spPr>
            <a:xfrm flipH="1" flipV="1">
              <a:off x="316006" y="1604682"/>
              <a:ext cx="40341" cy="546890"/>
            </a:xfrm>
            <a:prstGeom prst="line">
              <a:avLst/>
            </a:prstGeom>
          </p:spPr>
          <p:style>
            <a:lnRef idx="1">
              <a:schemeClr val="accent1"/>
            </a:lnRef>
            <a:fillRef idx="0">
              <a:schemeClr val="accent1"/>
            </a:fillRef>
            <a:effectRef idx="0">
              <a:schemeClr val="accent1"/>
            </a:effectRef>
            <a:fontRef idx="minor">
              <a:schemeClr val="tx1"/>
            </a:fontRef>
          </p:style>
        </p:cxnSp>
        <p:sp>
          <p:nvSpPr>
            <p:cNvPr id="155" name="椭圆 154">
              <a:extLst>
                <a:ext uri="{FF2B5EF4-FFF2-40B4-BE49-F238E27FC236}">
                  <a16:creationId xmlns:a16="http://schemas.microsoft.com/office/drawing/2014/main" id="{A7243F64-F7C6-4D7D-880C-5063BEDB99FC}"/>
                </a:ext>
              </a:extLst>
            </p:cNvPr>
            <p:cNvSpPr/>
            <p:nvPr/>
          </p:nvSpPr>
          <p:spPr>
            <a:xfrm>
              <a:off x="230841" y="1183795"/>
              <a:ext cx="287655" cy="287655"/>
            </a:xfrm>
            <a:prstGeom prst="ellipse">
              <a:avLst/>
            </a:prstGeom>
            <a:blipFill>
              <a:blip r:embed="rId6"/>
              <a:stretch>
                <a:fillRect/>
              </a:stretch>
            </a:blip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56" name="直接箭头连接符 155">
              <a:extLst>
                <a:ext uri="{FF2B5EF4-FFF2-40B4-BE49-F238E27FC236}">
                  <a16:creationId xmlns:a16="http://schemas.microsoft.com/office/drawing/2014/main" id="{0C41E985-3518-41A5-854F-5A24B0244BF2}"/>
                </a:ext>
              </a:extLst>
            </p:cNvPr>
            <p:cNvCxnSpPr/>
            <p:nvPr/>
          </p:nvCxnSpPr>
          <p:spPr>
            <a:xfrm flipH="1" flipV="1">
              <a:off x="378758" y="1471450"/>
              <a:ext cx="89648" cy="267703"/>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157" name="矩形 156">
              <a:extLst>
                <a:ext uri="{FF2B5EF4-FFF2-40B4-BE49-F238E27FC236}">
                  <a16:creationId xmlns:a16="http://schemas.microsoft.com/office/drawing/2014/main" id="{D917968D-6508-42A0-8ED7-1A23A4666736}"/>
                </a:ext>
              </a:extLst>
            </p:cNvPr>
            <p:cNvSpPr/>
            <p:nvPr/>
          </p:nvSpPr>
          <p:spPr>
            <a:xfrm>
              <a:off x="477180" y="1399200"/>
              <a:ext cx="39814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050" i="1" kern="100">
                  <a:solidFill>
                    <a:srgbClr val="000000"/>
                  </a:solidFill>
                  <a:effectLst/>
                  <a:latin typeface="Times New Roman" panose="02020603050405020304" pitchFamily="18" charset="0"/>
                  <a:ea typeface="宋体" panose="02010600030101010101" pitchFamily="2" charset="-122"/>
                </a:rPr>
                <a:t>ConV</a:t>
              </a:r>
              <a:endParaRPr lang="zh-CN" sz="1050" kern="100">
                <a:effectLst/>
                <a:latin typeface="Times New Roman" panose="02020603050405020304" pitchFamily="18" charset="0"/>
                <a:ea typeface="宋体" panose="02010600030101010101" pitchFamily="2" charset="-122"/>
              </a:endParaRPr>
            </a:p>
          </p:txBody>
        </p:sp>
        <p:sp>
          <p:nvSpPr>
            <p:cNvPr id="158" name="矩形 157">
              <a:extLst>
                <a:ext uri="{FF2B5EF4-FFF2-40B4-BE49-F238E27FC236}">
                  <a16:creationId xmlns:a16="http://schemas.microsoft.com/office/drawing/2014/main" id="{A6007AC9-0CFA-426E-A876-595566563428}"/>
                </a:ext>
              </a:extLst>
            </p:cNvPr>
            <p:cNvSpPr/>
            <p:nvPr/>
          </p:nvSpPr>
          <p:spPr>
            <a:xfrm>
              <a:off x="2075559" y="839318"/>
              <a:ext cx="607121"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050" i="1" kern="100">
                  <a:solidFill>
                    <a:srgbClr val="000000"/>
                  </a:solidFill>
                  <a:effectLst/>
                  <a:latin typeface="Times New Roman" panose="02020603050405020304" pitchFamily="18" charset="0"/>
                  <a:ea typeface="宋体" panose="02010600030101010101" pitchFamily="2" charset="-122"/>
                </a:rPr>
                <a:t>f</a:t>
              </a:r>
              <a:r>
                <a:rPr lang="en-US" sz="1050" kern="100">
                  <a:solidFill>
                    <a:srgbClr val="000000"/>
                  </a:solidFill>
                  <a:effectLst/>
                  <a:latin typeface="Times New Roman" panose="02020603050405020304" pitchFamily="18" charset="0"/>
                  <a:ea typeface="宋体" panose="02010600030101010101" pitchFamily="2" charset="-122"/>
                </a:rPr>
                <a:t>(x</a:t>
              </a:r>
              <a:r>
                <a:rPr lang="en-US" sz="1050" kern="100">
                  <a:solidFill>
                    <a:srgbClr val="000000"/>
                  </a:solidFill>
                  <a:effectLst/>
                  <a:latin typeface="Cambria Math" panose="02040503050406030204" pitchFamily="18" charset="0"/>
                  <a:ea typeface="宋体" panose="02010600030101010101" pitchFamily="2" charset="-122"/>
                </a:rPr>
                <a:t>´</a:t>
              </a:r>
              <a:r>
                <a:rPr lang="en-US" sz="1050" kern="100" baseline="-25000">
                  <a:solidFill>
                    <a:srgbClr val="000000"/>
                  </a:solidFill>
                  <a:effectLst/>
                  <a:latin typeface="Times New Roman" panose="02020603050405020304" pitchFamily="18" charset="0"/>
                  <a:ea typeface="宋体" panose="02010600030101010101" pitchFamily="2" charset="-122"/>
                </a:rPr>
                <a:t>1</a:t>
              </a:r>
              <a:r>
                <a:rPr lang="zh-CN" sz="1050" kern="100" baseline="-25000">
                  <a:solidFill>
                    <a:srgbClr val="000000"/>
                  </a:solidFill>
                  <a:effectLst/>
                  <a:latin typeface="Times New Roman" panose="02020603050405020304" pitchFamily="18" charset="0"/>
                  <a:ea typeface="宋体" panose="02010600030101010101" pitchFamily="2" charset="-122"/>
                </a:rPr>
                <a:t>，</a:t>
              </a:r>
              <a:r>
                <a:rPr lang="en-US" sz="1050" kern="100">
                  <a:solidFill>
                    <a:srgbClr val="000000"/>
                  </a:solidFill>
                  <a:effectLst/>
                  <a:latin typeface="Times New Roman" panose="02020603050405020304" pitchFamily="18" charset="0"/>
                  <a:ea typeface="宋体" panose="02010600030101010101" pitchFamily="2" charset="-122"/>
                </a:rPr>
                <a:t>x</a:t>
              </a:r>
              <a:r>
                <a:rPr lang="en-US" sz="1050" kern="100">
                  <a:solidFill>
                    <a:srgbClr val="000000"/>
                  </a:solidFill>
                  <a:effectLst/>
                  <a:latin typeface="Cambria Math" panose="02040503050406030204" pitchFamily="18" charset="0"/>
                  <a:ea typeface="宋体" panose="02010600030101010101" pitchFamily="2" charset="-122"/>
                </a:rPr>
                <a:t>´</a:t>
              </a:r>
              <a:r>
                <a:rPr lang="en-US" sz="1050" kern="100" baseline="-25000">
                  <a:solidFill>
                    <a:srgbClr val="000000"/>
                  </a:solidFill>
                  <a:effectLst/>
                  <a:latin typeface="Times New Roman" panose="02020603050405020304" pitchFamily="18" charset="0"/>
                  <a:ea typeface="宋体" panose="02010600030101010101" pitchFamily="2" charset="-122"/>
                </a:rPr>
                <a:t>2</a:t>
              </a:r>
              <a:r>
                <a:rPr lang="en-US" sz="1050" kern="100">
                  <a:solidFill>
                    <a:srgbClr val="000000"/>
                  </a:solidFill>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p:txBody>
        </p:sp>
      </p:grpSp>
      <p:pic>
        <p:nvPicPr>
          <p:cNvPr id="6" name="图片 5">
            <a:extLst>
              <a:ext uri="{FF2B5EF4-FFF2-40B4-BE49-F238E27FC236}">
                <a16:creationId xmlns:a16="http://schemas.microsoft.com/office/drawing/2014/main" id="{8006C44F-0CBC-45ED-8A58-9256F0803BAE}"/>
              </a:ext>
            </a:extLst>
          </p:cNvPr>
          <p:cNvPicPr>
            <a:picLocks noChangeAspect="1"/>
          </p:cNvPicPr>
          <p:nvPr/>
        </p:nvPicPr>
        <p:blipFill>
          <a:blip r:embed="rId7"/>
          <a:stretch>
            <a:fillRect/>
          </a:stretch>
        </p:blipFill>
        <p:spPr>
          <a:xfrm>
            <a:off x="5403095" y="678669"/>
            <a:ext cx="2968571" cy="1039000"/>
          </a:xfrm>
          <a:prstGeom prst="rect">
            <a:avLst/>
          </a:prstGeom>
        </p:spPr>
      </p:pic>
      <p:pic>
        <p:nvPicPr>
          <p:cNvPr id="7" name="图片 6">
            <a:extLst>
              <a:ext uri="{FF2B5EF4-FFF2-40B4-BE49-F238E27FC236}">
                <a16:creationId xmlns:a16="http://schemas.microsoft.com/office/drawing/2014/main" id="{EBDD06BB-A8A4-40CB-A5A9-96A20A6C0A33}"/>
              </a:ext>
            </a:extLst>
          </p:cNvPr>
          <p:cNvPicPr>
            <a:picLocks noChangeAspect="1"/>
          </p:cNvPicPr>
          <p:nvPr/>
        </p:nvPicPr>
        <p:blipFill>
          <a:blip r:embed="rId8"/>
          <a:stretch>
            <a:fillRect/>
          </a:stretch>
        </p:blipFill>
        <p:spPr>
          <a:xfrm>
            <a:off x="3684062" y="930471"/>
            <a:ext cx="1675837" cy="425212"/>
          </a:xfrm>
          <a:prstGeom prst="rect">
            <a:avLst/>
          </a:prstGeom>
        </p:spPr>
      </p:pic>
      <p:sp>
        <p:nvSpPr>
          <p:cNvPr id="9" name="文本框 8">
            <a:extLst>
              <a:ext uri="{FF2B5EF4-FFF2-40B4-BE49-F238E27FC236}">
                <a16:creationId xmlns:a16="http://schemas.microsoft.com/office/drawing/2014/main" id="{A71B50F4-F477-4F90-8E1F-31362DBECCBD}"/>
              </a:ext>
            </a:extLst>
          </p:cNvPr>
          <p:cNvSpPr txBox="1"/>
          <p:nvPr/>
        </p:nvSpPr>
        <p:spPr>
          <a:xfrm>
            <a:off x="5457136" y="1779901"/>
            <a:ext cx="2710180" cy="276999"/>
          </a:xfrm>
          <a:prstGeom prst="rect">
            <a:avLst/>
          </a:prstGeom>
          <a:noFill/>
        </p:spPr>
        <p:txBody>
          <a:bodyPr wrap="square" rtlCol="0">
            <a:spAutoFit/>
          </a:bodyPr>
          <a:lstStyle/>
          <a:p>
            <a:pPr algn="ctr"/>
            <a:r>
              <a:rPr lang="zh-CN" altLang="en-US" sz="1200" dirty="0"/>
              <a:t>学习率变化曲线</a:t>
            </a:r>
          </a:p>
        </p:txBody>
      </p:sp>
      <p:sp>
        <p:nvSpPr>
          <p:cNvPr id="163" name="文本框 162">
            <a:extLst>
              <a:ext uri="{FF2B5EF4-FFF2-40B4-BE49-F238E27FC236}">
                <a16:creationId xmlns:a16="http://schemas.microsoft.com/office/drawing/2014/main" id="{D7D8C87A-3845-4681-9482-47C5CAE2DB15}"/>
              </a:ext>
            </a:extLst>
          </p:cNvPr>
          <p:cNvSpPr txBox="1"/>
          <p:nvPr/>
        </p:nvSpPr>
        <p:spPr>
          <a:xfrm>
            <a:off x="5642962" y="4691912"/>
            <a:ext cx="2710180" cy="276999"/>
          </a:xfrm>
          <a:prstGeom prst="rect">
            <a:avLst/>
          </a:prstGeom>
          <a:noFill/>
        </p:spPr>
        <p:txBody>
          <a:bodyPr wrap="square" rtlCol="0">
            <a:spAutoFit/>
          </a:bodyPr>
          <a:lstStyle/>
          <a:p>
            <a:pPr algn="ctr"/>
            <a:r>
              <a:rPr lang="zh-CN" altLang="en-US" sz="1200" dirty="0"/>
              <a:t>训练样本和测试样本数据组合方式</a:t>
            </a:r>
          </a:p>
        </p:txBody>
      </p:sp>
    </p:spTree>
    <p:extLst>
      <p:ext uri="{BB962C8B-B14F-4D97-AF65-F5344CB8AC3E}">
        <p14:creationId xmlns:p14="http://schemas.microsoft.com/office/powerpoint/2010/main" val="1930080546"/>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anim calcmode="lin" valueType="num">
                                      <p:cBhvr>
                                        <p:cTn id="19" dur="500" fill="hold"/>
                                        <p:tgtEl>
                                          <p:spTgt spid="118"/>
                                        </p:tgtEl>
                                        <p:attrNameLst>
                                          <p:attrName>ppt_x</p:attrName>
                                        </p:attrNameLst>
                                      </p:cBhvr>
                                      <p:tavLst>
                                        <p:tav tm="0">
                                          <p:val>
                                            <p:strVal val="#ppt_x"/>
                                          </p:val>
                                        </p:tav>
                                        <p:tav tm="100000">
                                          <p:val>
                                            <p:strVal val="#ppt_x"/>
                                          </p:val>
                                        </p:tav>
                                      </p:tavLst>
                                    </p:anim>
                                    <p:anim calcmode="lin" valueType="num">
                                      <p:cBhvr>
                                        <p:cTn id="20" dur="500" fill="hold"/>
                                        <p:tgtEl>
                                          <p:spTgt spid="118"/>
                                        </p:tgtEl>
                                        <p:attrNameLst>
                                          <p:attrName>ppt_y</p:attrName>
                                        </p:attrNameLst>
                                      </p:cBhvr>
                                      <p:tavLst>
                                        <p:tav tm="0">
                                          <p:val>
                                            <p:strVal val="#ppt_y+.1"/>
                                          </p:val>
                                        </p:tav>
                                        <p:tav tm="100000">
                                          <p:val>
                                            <p:strVal val="#ppt_y"/>
                                          </p:val>
                                        </p:tav>
                                      </p:tavLst>
                                    </p:anim>
                                  </p:childTnLst>
                                </p:cTn>
                              </p:par>
                              <p:par>
                                <p:cTn id="21" presetID="14" presetClass="entr" presetSubtype="1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randombar(horizontal)">
                                      <p:cBhvr>
                                        <p:cTn id="23" dur="500"/>
                                        <p:tgtEl>
                                          <p:spTgt spid="9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randombar(horizontal)">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3"/>
                                        </p:tgtEl>
                                        <p:attrNameLst>
                                          <p:attrName>style.visibility</p:attrName>
                                        </p:attrNameLst>
                                      </p:cBhvr>
                                      <p:to>
                                        <p:strVal val="visible"/>
                                      </p:to>
                                    </p:set>
                                    <p:animEffect transition="in" filter="fade">
                                      <p:cBhvr>
                                        <p:cTn id="48"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8" grpId="0"/>
      <p:bldP spid="9" grpId="0"/>
      <p:bldP spid="1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特征提取</a:t>
              </a:r>
            </a:p>
          </p:txBody>
        </p:sp>
      </p:grpSp>
      <p:sp>
        <p:nvSpPr>
          <p:cNvPr id="118" name="TextBox 41">
            <a:extLst>
              <a:ext uri="{FF2B5EF4-FFF2-40B4-BE49-F238E27FC236}">
                <a16:creationId xmlns:a16="http://schemas.microsoft.com/office/drawing/2014/main" id="{0F08B7A2-6DC1-42B3-B1CA-BC952AC5B98F}"/>
              </a:ext>
            </a:extLst>
          </p:cNvPr>
          <p:cNvSpPr txBox="1"/>
          <p:nvPr/>
        </p:nvSpPr>
        <p:spPr>
          <a:xfrm>
            <a:off x="5378959" y="1436866"/>
            <a:ext cx="2898941" cy="2606440"/>
          </a:xfrm>
          <a:prstGeom prst="rect">
            <a:avLst/>
          </a:prstGeom>
          <a:noFill/>
        </p:spPr>
        <p:txBody>
          <a:bodyPr wrap="square" lIns="60918" tIns="30459" rIns="60918" bIns="30459" rtlCol="0">
            <a:spAutoFit/>
          </a:bodyPr>
          <a:lstStyle/>
          <a:p>
            <a:pPr lvl="0" algn="just">
              <a:lnSpc>
                <a:spcPct val="150000"/>
              </a:lnSpc>
              <a:defRPr/>
            </a:pPr>
            <a:r>
              <a:rPr lang="en-US" altLang="zh-CN" sz="1400" kern="100" dirty="0">
                <a:latin typeface="Times New Roman" panose="02020603050405020304" pitchFamily="18" charset="0"/>
                <a:cs typeface="Times New Roman" panose="02020603050405020304" pitchFamily="18" charset="0"/>
              </a:rPr>
              <a:t>        </a:t>
            </a:r>
            <a:r>
              <a:rPr lang="zh-CN" altLang="zh-CN" sz="1400" kern="100" dirty="0">
                <a:latin typeface="Times New Roman" panose="02020603050405020304" pitchFamily="18" charset="0"/>
                <a:cs typeface="Times New Roman" panose="02020603050405020304" pitchFamily="18" charset="0"/>
              </a:rPr>
              <a:t>原始尺度图像的激活映射的激活值较高的区域与低尺度图像区域基本一致。所以重复考虑此区域的信息可以降低图像边缘区域的位移对模型的性能影响。</a:t>
            </a:r>
            <a:endParaRPr lang="en-US" altLang="zh-CN" sz="1400" kern="100" dirty="0">
              <a:latin typeface="Times New Roman" panose="02020603050405020304" pitchFamily="18" charset="0"/>
              <a:cs typeface="Times New Roman" panose="02020603050405020304" pitchFamily="18" charset="0"/>
            </a:endParaRPr>
          </a:p>
          <a:p>
            <a:pPr lvl="0" algn="just">
              <a:lnSpc>
                <a:spcPct val="150000"/>
              </a:lnSpc>
              <a:defRPr/>
            </a:pPr>
            <a:r>
              <a:rPr lang="en-US" altLang="zh-CN" sz="1400" kern="100" dirty="0">
                <a:latin typeface="Times New Roman" panose="02020603050405020304" pitchFamily="18" charset="0"/>
                <a:cs typeface="Times New Roman" panose="02020603050405020304" pitchFamily="18" charset="0"/>
              </a:rPr>
              <a:t>       </a:t>
            </a:r>
            <a:r>
              <a:rPr lang="zh-CN" altLang="zh-CN" sz="1400" kern="100" dirty="0">
                <a:latin typeface="Times New Roman" panose="02020603050405020304" pitchFamily="18" charset="0"/>
                <a:cs typeface="Times New Roman" panose="02020603050405020304" pitchFamily="18" charset="0"/>
              </a:rPr>
              <a:t>使用不同尺度图像生成的激活映射，低尺度图像是取自原始图像具有最大熵的贴片。</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sp>
        <p:nvSpPr>
          <p:cNvPr id="2" name="Rectangle 29">
            <a:extLst>
              <a:ext uri="{FF2B5EF4-FFF2-40B4-BE49-F238E27FC236}">
                <a16:creationId xmlns:a16="http://schemas.microsoft.com/office/drawing/2014/main" id="{337370FC-3215-4CC3-A9EF-BE2376EB16CB}"/>
              </a:ext>
            </a:extLst>
          </p:cNvPr>
          <p:cNvSpPr>
            <a:spLocks noChangeArrowheads="1"/>
          </p:cNvSpPr>
          <p:nvPr/>
        </p:nvSpPr>
        <p:spPr bwMode="auto">
          <a:xfrm>
            <a:off x="2659223" y="1365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65">
            <a:extLst>
              <a:ext uri="{FF2B5EF4-FFF2-40B4-BE49-F238E27FC236}">
                <a16:creationId xmlns:a16="http://schemas.microsoft.com/office/drawing/2014/main" id="{D5029B02-7B8B-4D32-9EDF-9744BF77A0F2}"/>
              </a:ext>
            </a:extLst>
          </p:cNvPr>
          <p:cNvSpPr>
            <a:spLocks noChangeArrowheads="1"/>
          </p:cNvSpPr>
          <p:nvPr/>
        </p:nvSpPr>
        <p:spPr bwMode="auto">
          <a:xfrm>
            <a:off x="2795992" y="12247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57" name="Rectangle 101">
            <a:extLst>
              <a:ext uri="{FF2B5EF4-FFF2-40B4-BE49-F238E27FC236}">
                <a16:creationId xmlns:a16="http://schemas.microsoft.com/office/drawing/2014/main" id="{304E5361-9904-491A-8229-D4A476C9C4A5}"/>
              </a:ext>
            </a:extLst>
          </p:cNvPr>
          <p:cNvSpPr>
            <a:spLocks noChangeArrowheads="1"/>
          </p:cNvSpPr>
          <p:nvPr/>
        </p:nvSpPr>
        <p:spPr bwMode="auto">
          <a:xfrm>
            <a:off x="1748972" y="16234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16">
            <a:extLst>
              <a:ext uri="{FF2B5EF4-FFF2-40B4-BE49-F238E27FC236}">
                <a16:creationId xmlns:a16="http://schemas.microsoft.com/office/drawing/2014/main" id="{8CF06C61-72E8-48A5-A28B-8A0B677D6EFC}"/>
              </a:ext>
            </a:extLst>
          </p:cNvPr>
          <p:cNvSpPr>
            <a:spLocks noChangeArrowheads="1"/>
          </p:cNvSpPr>
          <p:nvPr/>
        </p:nvSpPr>
        <p:spPr bwMode="auto">
          <a:xfrm>
            <a:off x="540150" y="1552284"/>
            <a:ext cx="113108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4" name="Group 1">
            <a:extLst>
              <a:ext uri="{FF2B5EF4-FFF2-40B4-BE49-F238E27FC236}">
                <a16:creationId xmlns:a16="http://schemas.microsoft.com/office/drawing/2014/main" id="{CB808C06-20E1-473C-92B2-40FD2E46F271}"/>
              </a:ext>
            </a:extLst>
          </p:cNvPr>
          <p:cNvGrpSpPr>
            <a:grpSpLocks noChangeAspect="1"/>
          </p:cNvGrpSpPr>
          <p:nvPr/>
        </p:nvGrpSpPr>
        <p:grpSpPr bwMode="auto">
          <a:xfrm>
            <a:off x="360601" y="1885563"/>
            <a:ext cx="4597243" cy="2014030"/>
            <a:chOff x="3307" y="1721"/>
            <a:chExt cx="5775" cy="2531"/>
          </a:xfrm>
        </p:grpSpPr>
        <p:sp>
          <p:nvSpPr>
            <p:cNvPr id="5" name="AutoShape 15">
              <a:extLst>
                <a:ext uri="{FF2B5EF4-FFF2-40B4-BE49-F238E27FC236}">
                  <a16:creationId xmlns:a16="http://schemas.microsoft.com/office/drawing/2014/main" id="{A7B30643-8C8B-43A7-A99D-503565742C7A}"/>
                </a:ext>
              </a:extLst>
            </p:cNvPr>
            <p:cNvSpPr>
              <a:spLocks noChangeAspect="1" noChangeArrowheads="1" noTextEdit="1"/>
            </p:cNvSpPr>
            <p:nvPr/>
          </p:nvSpPr>
          <p:spPr bwMode="auto">
            <a:xfrm>
              <a:off x="3307" y="1721"/>
              <a:ext cx="5775" cy="2531"/>
            </a:xfrm>
            <a:prstGeom prst="rect">
              <a:avLst/>
            </a:prstGeom>
            <a:gradFill rotWithShape="1">
              <a:gsLst>
                <a:gs pos="0">
                  <a:srgbClr val="FFFFFF"/>
                </a:gs>
                <a:gs pos="100000">
                  <a:srgbClr val="FFFFFF">
                    <a:gamma/>
                    <a:shade val="46275"/>
                    <a:invGamma/>
                    <a:alpha val="0"/>
                  </a:srgbClr>
                </a:gs>
              </a:gsLst>
              <a:lin ang="5400000" scaled="1"/>
            </a:gradFill>
          </p:spPr>
          <p:txBody>
            <a:bodyPr vert="horz" wrap="square" lIns="91440" tIns="45720" rIns="91440" bIns="45720" numCol="1" anchor="t" anchorCtr="0" compatLnSpc="1">
              <a:prstTxWarp prst="textNoShape">
                <a:avLst/>
              </a:prstTxWarp>
            </a:bodyPr>
            <a:lstStyle/>
            <a:p>
              <a:endParaRPr lang="zh-CN" altLang="en-US"/>
            </a:p>
          </p:txBody>
        </p:sp>
        <p:pic>
          <p:nvPicPr>
            <p:cNvPr id="4110" name="Picture 14">
              <a:extLst>
                <a:ext uri="{FF2B5EF4-FFF2-40B4-BE49-F238E27FC236}">
                  <a16:creationId xmlns:a16="http://schemas.microsoft.com/office/drawing/2014/main" id="{A88A7AC6-4A62-4231-B38A-1CB01F05A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 y="3159"/>
              <a:ext cx="2149" cy="1051"/>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a:extLst>
                <a:ext uri="{FF2B5EF4-FFF2-40B4-BE49-F238E27FC236}">
                  <a16:creationId xmlns:a16="http://schemas.microsoft.com/office/drawing/2014/main" id="{D189FE6E-D166-4212-9CDC-8430B378E0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 y="1755"/>
              <a:ext cx="1834" cy="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A7590B7-93DF-468E-B5B3-161D115513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6" y="3540"/>
              <a:ext cx="668" cy="682"/>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a:extLst>
                <a:ext uri="{FF2B5EF4-FFF2-40B4-BE49-F238E27FC236}">
                  <a16:creationId xmlns:a16="http://schemas.microsoft.com/office/drawing/2014/main" id="{DFB6CB64-89AE-43E8-A1C6-BA1BA6FD58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4" y="1743"/>
              <a:ext cx="1842" cy="8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0">
              <a:extLst>
                <a:ext uri="{FF2B5EF4-FFF2-40B4-BE49-F238E27FC236}">
                  <a16:creationId xmlns:a16="http://schemas.microsoft.com/office/drawing/2014/main" id="{2DBA7351-9939-448C-A737-9B4A83CFD599}"/>
                </a:ext>
              </a:extLst>
            </p:cNvPr>
            <p:cNvSpPr>
              <a:spLocks noChangeArrowheads="1"/>
            </p:cNvSpPr>
            <p:nvPr/>
          </p:nvSpPr>
          <p:spPr bwMode="auto">
            <a:xfrm>
              <a:off x="3942" y="1872"/>
              <a:ext cx="675" cy="627"/>
            </a:xfrm>
            <a:prstGeom prst="rect">
              <a:avLst/>
            </a:prstGeom>
            <a:solidFill>
              <a:srgbClr val="FFFFFF">
                <a:alpha val="0"/>
              </a:srgbClr>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Arc 9">
              <a:extLst>
                <a:ext uri="{FF2B5EF4-FFF2-40B4-BE49-F238E27FC236}">
                  <a16:creationId xmlns:a16="http://schemas.microsoft.com/office/drawing/2014/main" id="{F8753609-35D0-4851-9DFE-E775A128E9BD}"/>
                </a:ext>
              </a:extLst>
            </p:cNvPr>
            <p:cNvSpPr>
              <a:spLocks/>
            </p:cNvSpPr>
            <p:nvPr/>
          </p:nvSpPr>
          <p:spPr bwMode="auto">
            <a:xfrm>
              <a:off x="5437" y="3159"/>
              <a:ext cx="713" cy="38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7030A0"/>
              </a:solidFill>
              <a:prstDash val="dashDot"/>
              <a:round/>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rc 8">
              <a:extLst>
                <a:ext uri="{FF2B5EF4-FFF2-40B4-BE49-F238E27FC236}">
                  <a16:creationId xmlns:a16="http://schemas.microsoft.com/office/drawing/2014/main" id="{02B3DAB6-A9BE-4F97-BF68-4AB5023B5AAD}"/>
                </a:ext>
              </a:extLst>
            </p:cNvPr>
            <p:cNvSpPr>
              <a:spLocks/>
            </p:cNvSpPr>
            <p:nvPr/>
          </p:nvSpPr>
          <p:spPr bwMode="auto">
            <a:xfrm>
              <a:off x="7680" y="2194"/>
              <a:ext cx="709" cy="9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C45911"/>
              </a:solidFill>
              <a:prstDash val="dashDot"/>
              <a:round/>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7">
              <a:extLst>
                <a:ext uri="{FF2B5EF4-FFF2-40B4-BE49-F238E27FC236}">
                  <a16:creationId xmlns:a16="http://schemas.microsoft.com/office/drawing/2014/main" id="{BE4C5A43-22A7-4D77-9186-51A060B7EA9A}"/>
                </a:ext>
              </a:extLst>
            </p:cNvPr>
            <p:cNvSpPr>
              <a:spLocks noChangeShapeType="1"/>
            </p:cNvSpPr>
            <p:nvPr/>
          </p:nvSpPr>
          <p:spPr bwMode="auto">
            <a:xfrm>
              <a:off x="4617" y="2186"/>
              <a:ext cx="816" cy="551"/>
            </a:xfrm>
            <a:prstGeom prst="straightConnector1">
              <a:avLst/>
            </a:prstGeom>
            <a:noFill/>
            <a:ln w="9525">
              <a:solidFill>
                <a:srgbClr val="7030A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6">
              <a:extLst>
                <a:ext uri="{FF2B5EF4-FFF2-40B4-BE49-F238E27FC236}">
                  <a16:creationId xmlns:a16="http://schemas.microsoft.com/office/drawing/2014/main" id="{09449964-41D3-4BF8-BFAC-CBDB519DC4D5}"/>
                </a:ext>
              </a:extLst>
            </p:cNvPr>
            <p:cNvSpPr>
              <a:spLocks noChangeShapeType="1"/>
            </p:cNvSpPr>
            <p:nvPr/>
          </p:nvSpPr>
          <p:spPr bwMode="auto">
            <a:xfrm>
              <a:off x="3942" y="2186"/>
              <a:ext cx="597" cy="1453"/>
            </a:xfrm>
            <a:prstGeom prst="straightConnector1">
              <a:avLst/>
            </a:prstGeom>
            <a:noFill/>
            <a:ln w="9525">
              <a:solidFill>
                <a:srgbClr val="7030A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Text Box 5">
              <a:extLst>
                <a:ext uri="{FF2B5EF4-FFF2-40B4-BE49-F238E27FC236}">
                  <a16:creationId xmlns:a16="http://schemas.microsoft.com/office/drawing/2014/main" id="{219E945A-72E0-47EA-9D4B-865700A0AAD3}"/>
                </a:ext>
              </a:extLst>
            </p:cNvPr>
            <p:cNvSpPr txBox="1">
              <a:spLocks noChangeArrowheads="1"/>
            </p:cNvSpPr>
            <p:nvPr/>
          </p:nvSpPr>
          <p:spPr bwMode="auto">
            <a:xfrm>
              <a:off x="7789" y="1802"/>
              <a:ext cx="1234"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第一层卷积</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Text Box 4">
              <a:extLst>
                <a:ext uri="{FF2B5EF4-FFF2-40B4-BE49-F238E27FC236}">
                  <a16:creationId xmlns:a16="http://schemas.microsoft.com/office/drawing/2014/main" id="{1F6DC155-7FDD-4CD5-BB94-3B9173747FAB}"/>
                </a:ext>
              </a:extLst>
            </p:cNvPr>
            <p:cNvSpPr txBox="1">
              <a:spLocks noChangeArrowheads="1"/>
            </p:cNvSpPr>
            <p:nvPr/>
          </p:nvSpPr>
          <p:spPr bwMode="auto">
            <a:xfrm>
              <a:off x="6893" y="2772"/>
              <a:ext cx="1234"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最后一层卷积</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Text Box 3">
              <a:extLst>
                <a:ext uri="{FF2B5EF4-FFF2-40B4-BE49-F238E27FC236}">
                  <a16:creationId xmlns:a16="http://schemas.microsoft.com/office/drawing/2014/main" id="{DD4DD7A5-D80D-47E9-A84C-49B79F7103A5}"/>
                </a:ext>
              </a:extLst>
            </p:cNvPr>
            <p:cNvSpPr txBox="1">
              <a:spLocks noChangeArrowheads="1"/>
            </p:cNvSpPr>
            <p:nvPr/>
          </p:nvSpPr>
          <p:spPr bwMode="auto">
            <a:xfrm>
              <a:off x="3413" y="2822"/>
              <a:ext cx="974" cy="620"/>
            </a:xfrm>
            <a:prstGeom prst="rect">
              <a:avLst/>
            </a:prstGeom>
            <a:gradFill rotWithShape="1">
              <a:gsLst>
                <a:gs pos="0">
                  <a:srgbClr val="FFFFFF">
                    <a:alpha val="0"/>
                  </a:srgbClr>
                </a:gs>
                <a:gs pos="100000">
                  <a:srgbClr val="FFFFFF">
                    <a:gamma/>
                    <a:tint val="0"/>
                    <a:invGamma/>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具有最大熵的中心块</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3A3F7676-50E2-4634-98E6-2D4F2110FD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7" y="2754"/>
              <a:ext cx="898" cy="89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sp>
        <p:nvSpPr>
          <p:cNvPr id="33" name="TextBox 41">
            <a:extLst>
              <a:ext uri="{FF2B5EF4-FFF2-40B4-BE49-F238E27FC236}">
                <a16:creationId xmlns:a16="http://schemas.microsoft.com/office/drawing/2014/main" id="{0A06BCF8-4A10-4163-AB5A-A625CFE38E28}"/>
              </a:ext>
            </a:extLst>
          </p:cNvPr>
          <p:cNvSpPr txBox="1"/>
          <p:nvPr/>
        </p:nvSpPr>
        <p:spPr>
          <a:xfrm>
            <a:off x="1346641" y="4198849"/>
            <a:ext cx="2666374" cy="303887"/>
          </a:xfrm>
          <a:prstGeom prst="rect">
            <a:avLst/>
          </a:prstGeom>
          <a:noFill/>
        </p:spPr>
        <p:txBody>
          <a:bodyPr wrap="square" lIns="60918" tIns="30459" rIns="60918" bIns="30459" rtlCol="0">
            <a:spAutoFit/>
          </a:bodyPr>
          <a:lstStyle/>
          <a:p>
            <a:pPr lvl="0" algn="ctr">
              <a:lnSpc>
                <a:spcPct val="150000"/>
              </a:lnSpc>
              <a:defRPr/>
            </a:pPr>
            <a:r>
              <a:rPr lang="zh-CN" altLang="zh-CN" sz="1200" kern="100" dirty="0">
                <a:solidFill>
                  <a:srgbClr val="000000"/>
                </a:solidFill>
                <a:latin typeface="Times New Roman" panose="02020603050405020304" pitchFamily="18" charset="0"/>
                <a:cs typeface="Times New Roman" panose="02020603050405020304" pitchFamily="18" charset="0"/>
              </a:rPr>
              <a:t>多尺度特征图像的可视化</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459353261"/>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3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anim calcmode="lin" valueType="num">
                                      <p:cBhvr>
                                        <p:cTn id="26" dur="500" fill="hold"/>
                                        <p:tgtEl>
                                          <p:spTgt spid="33"/>
                                        </p:tgtEl>
                                        <p:attrNameLst>
                                          <p:attrName>ppt_x</p:attrName>
                                        </p:attrNameLst>
                                      </p:cBhvr>
                                      <p:tavLst>
                                        <p:tav tm="0">
                                          <p:val>
                                            <p:strVal val="#ppt_x"/>
                                          </p:val>
                                        </p:tav>
                                        <p:tav tm="100000">
                                          <p:val>
                                            <p:strVal val="#ppt_x"/>
                                          </p:val>
                                        </p:tav>
                                      </p:tavLst>
                                    </p:anim>
                                    <p:anim calcmode="lin" valueType="num">
                                      <p:cBhvr>
                                        <p:cTn id="2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500"/>
                                        <p:tgtEl>
                                          <p:spTgt spid="118"/>
                                        </p:tgtEl>
                                      </p:cBhvr>
                                    </p:animEffect>
                                    <p:anim calcmode="lin" valueType="num">
                                      <p:cBhvr>
                                        <p:cTn id="33" dur="500" fill="hold"/>
                                        <p:tgtEl>
                                          <p:spTgt spid="118"/>
                                        </p:tgtEl>
                                        <p:attrNameLst>
                                          <p:attrName>ppt_x</p:attrName>
                                        </p:attrNameLst>
                                      </p:cBhvr>
                                      <p:tavLst>
                                        <p:tav tm="0">
                                          <p:val>
                                            <p:strVal val="#ppt_x"/>
                                          </p:val>
                                        </p:tav>
                                        <p:tav tm="100000">
                                          <p:val>
                                            <p:strVal val="#ppt_x"/>
                                          </p:val>
                                        </p:tav>
                                      </p:tavLst>
                                    </p:anim>
                                    <p:anim calcmode="lin" valueType="num">
                                      <p:cBhvr>
                                        <p:cTn id="34" dur="5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8"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测试结果</a:t>
              </a:r>
            </a:p>
          </p:txBody>
        </p:sp>
      </p:grpSp>
      <p:cxnSp>
        <p:nvCxnSpPr>
          <p:cNvPr id="108" name="直接连接符 107">
            <a:extLst>
              <a:ext uri="{FF2B5EF4-FFF2-40B4-BE49-F238E27FC236}">
                <a16:creationId xmlns:a16="http://schemas.microsoft.com/office/drawing/2014/main" id="{29719504-8107-4096-AD18-2736C208CFCB}"/>
              </a:ext>
            </a:extLst>
          </p:cNvPr>
          <p:cNvCxnSpPr/>
          <p:nvPr/>
        </p:nvCxnSpPr>
        <p:spPr>
          <a:xfrm>
            <a:off x="4572000" y="929071"/>
            <a:ext cx="0" cy="3667734"/>
          </a:xfrm>
          <a:prstGeom prst="line">
            <a:avLst/>
          </a:prstGeom>
          <a:ln w="19050">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18" name="TextBox 41">
            <a:extLst>
              <a:ext uri="{FF2B5EF4-FFF2-40B4-BE49-F238E27FC236}">
                <a16:creationId xmlns:a16="http://schemas.microsoft.com/office/drawing/2014/main" id="{0F08B7A2-6DC1-42B3-B1CA-BC952AC5B98F}"/>
              </a:ext>
            </a:extLst>
          </p:cNvPr>
          <p:cNvSpPr txBox="1"/>
          <p:nvPr/>
        </p:nvSpPr>
        <p:spPr>
          <a:xfrm>
            <a:off x="1277620" y="4053724"/>
            <a:ext cx="2887556" cy="305875"/>
          </a:xfrm>
          <a:prstGeom prst="rect">
            <a:avLst/>
          </a:prstGeom>
          <a:noFill/>
        </p:spPr>
        <p:txBody>
          <a:bodyPr wrap="square" lIns="60918" tIns="30459" rIns="60918" bIns="30459"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增强图像与原始</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ROI</a:t>
            </a:r>
            <a:r>
              <a:rPr lang="zh-CN" altLang="en-US" sz="1200" dirty="0">
                <a:solidFill>
                  <a:prstClr val="black">
                    <a:lumMod val="75000"/>
                    <a:lumOff val="25000"/>
                  </a:prstClr>
                </a:solidFill>
                <a:latin typeface="微软雅黑" panose="020B0503020204020204" charset="-122"/>
                <a:ea typeface="微软雅黑" panose="020B0503020204020204" charset="-122"/>
                <a:cs typeface="+mn-ea"/>
                <a:sym typeface="+mn-lt"/>
              </a:rPr>
              <a:t>对双流网络的影响</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sp>
        <p:nvSpPr>
          <p:cNvPr id="2" name="Rectangle 29">
            <a:extLst>
              <a:ext uri="{FF2B5EF4-FFF2-40B4-BE49-F238E27FC236}">
                <a16:creationId xmlns:a16="http://schemas.microsoft.com/office/drawing/2014/main" id="{337370FC-3215-4CC3-A9EF-BE2376EB16CB}"/>
              </a:ext>
            </a:extLst>
          </p:cNvPr>
          <p:cNvSpPr>
            <a:spLocks noChangeArrowheads="1"/>
          </p:cNvSpPr>
          <p:nvPr/>
        </p:nvSpPr>
        <p:spPr bwMode="auto">
          <a:xfrm>
            <a:off x="2659223" y="1365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65">
            <a:extLst>
              <a:ext uri="{FF2B5EF4-FFF2-40B4-BE49-F238E27FC236}">
                <a16:creationId xmlns:a16="http://schemas.microsoft.com/office/drawing/2014/main" id="{D5029B02-7B8B-4D32-9EDF-9744BF77A0F2}"/>
              </a:ext>
            </a:extLst>
          </p:cNvPr>
          <p:cNvSpPr>
            <a:spLocks noChangeArrowheads="1"/>
          </p:cNvSpPr>
          <p:nvPr/>
        </p:nvSpPr>
        <p:spPr bwMode="auto">
          <a:xfrm>
            <a:off x="2795992" y="12247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57" name="Rectangle 101">
            <a:extLst>
              <a:ext uri="{FF2B5EF4-FFF2-40B4-BE49-F238E27FC236}">
                <a16:creationId xmlns:a16="http://schemas.microsoft.com/office/drawing/2014/main" id="{304E5361-9904-491A-8229-D4A476C9C4A5}"/>
              </a:ext>
            </a:extLst>
          </p:cNvPr>
          <p:cNvSpPr>
            <a:spLocks noChangeArrowheads="1"/>
          </p:cNvSpPr>
          <p:nvPr/>
        </p:nvSpPr>
        <p:spPr bwMode="auto">
          <a:xfrm>
            <a:off x="1748972" y="16234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16">
            <a:extLst>
              <a:ext uri="{FF2B5EF4-FFF2-40B4-BE49-F238E27FC236}">
                <a16:creationId xmlns:a16="http://schemas.microsoft.com/office/drawing/2014/main" id="{8CF06C61-72E8-48A5-A28B-8A0B677D6EFC}"/>
              </a:ext>
            </a:extLst>
          </p:cNvPr>
          <p:cNvSpPr>
            <a:spLocks noChangeArrowheads="1"/>
          </p:cNvSpPr>
          <p:nvPr/>
        </p:nvSpPr>
        <p:spPr bwMode="auto">
          <a:xfrm>
            <a:off x="481330" y="1574755"/>
            <a:ext cx="113108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50" name="图片 1">
            <a:extLst>
              <a:ext uri="{FF2B5EF4-FFF2-40B4-BE49-F238E27FC236}">
                <a16:creationId xmlns:a16="http://schemas.microsoft.com/office/drawing/2014/main" id="{F22C75E0-7EC2-4DE4-9A66-658F7B9016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6808" y="1249974"/>
            <a:ext cx="2738368" cy="246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41">
            <a:extLst>
              <a:ext uri="{FF2B5EF4-FFF2-40B4-BE49-F238E27FC236}">
                <a16:creationId xmlns:a16="http://schemas.microsoft.com/office/drawing/2014/main" id="{67740C0C-244F-48A1-9691-B82725355C4C}"/>
              </a:ext>
            </a:extLst>
          </p:cNvPr>
          <p:cNvSpPr txBox="1"/>
          <p:nvPr/>
        </p:nvSpPr>
        <p:spPr>
          <a:xfrm>
            <a:off x="4747104" y="4053724"/>
            <a:ext cx="2887556" cy="662640"/>
          </a:xfrm>
          <a:prstGeom prst="rect">
            <a:avLst/>
          </a:prstGeom>
          <a:noFill/>
        </p:spPr>
        <p:txBody>
          <a:bodyPr wrap="square" lIns="60918" tIns="30459" rIns="60918" bIns="30459" rtlCol="0">
            <a:spAutoFit/>
          </a:bodyPr>
          <a:lstStyle/>
          <a:p>
            <a:pPr lvl="0" algn="ctr">
              <a:lnSpc>
                <a:spcPct val="150000"/>
              </a:lnSpc>
              <a:defRPr/>
            </a:pPr>
            <a:r>
              <a:rPr lang="zh-CN" altLang="zh-CN" sz="1400" dirty="0"/>
              <a:t>双流网络在</a:t>
            </a:r>
            <a:r>
              <a:rPr lang="en-US" altLang="zh-CN" sz="1400" dirty="0"/>
              <a:t>MMCBNU</a:t>
            </a:r>
            <a:r>
              <a:rPr lang="zh-CN" altLang="zh-CN" sz="1400" dirty="0"/>
              <a:t>数据集上的测试结果</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pic>
        <p:nvPicPr>
          <p:cNvPr id="4" name="图片 20">
            <a:extLst>
              <a:ext uri="{FF2B5EF4-FFF2-40B4-BE49-F238E27FC236}">
                <a16:creationId xmlns:a16="http://schemas.microsoft.com/office/drawing/2014/main" id="{926ED477-F651-4879-95E7-D018F5771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8826" y="1263000"/>
            <a:ext cx="2655834" cy="248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127375"/>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anim calcmode="lin" valueType="num">
                                      <p:cBhvr>
                                        <p:cTn id="18" dur="500" fill="hold"/>
                                        <p:tgtEl>
                                          <p:spTgt spid="118"/>
                                        </p:tgtEl>
                                        <p:attrNameLst>
                                          <p:attrName>ppt_x</p:attrName>
                                        </p:attrNameLst>
                                      </p:cBhvr>
                                      <p:tavLst>
                                        <p:tav tm="0">
                                          <p:val>
                                            <p:strVal val="#ppt_x"/>
                                          </p:val>
                                        </p:tav>
                                        <p:tav tm="100000">
                                          <p:val>
                                            <p:strVal val="#ppt_x"/>
                                          </p:val>
                                        </p:tav>
                                      </p:tavLst>
                                    </p:anim>
                                    <p:anim calcmode="lin" valueType="num">
                                      <p:cBhvr>
                                        <p:cTn id="19" dur="500" fill="hold"/>
                                        <p:tgtEl>
                                          <p:spTgt spid="1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8"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测试结果</a:t>
              </a:r>
            </a:p>
          </p:txBody>
        </p:sp>
      </p:grpSp>
      <p:sp>
        <p:nvSpPr>
          <p:cNvPr id="118" name="TextBox 41">
            <a:extLst>
              <a:ext uri="{FF2B5EF4-FFF2-40B4-BE49-F238E27FC236}">
                <a16:creationId xmlns:a16="http://schemas.microsoft.com/office/drawing/2014/main" id="{0F08B7A2-6DC1-42B3-B1CA-BC952AC5B98F}"/>
              </a:ext>
            </a:extLst>
          </p:cNvPr>
          <p:cNvSpPr txBox="1"/>
          <p:nvPr/>
        </p:nvSpPr>
        <p:spPr>
          <a:xfrm>
            <a:off x="1167177" y="3957544"/>
            <a:ext cx="3013141" cy="303887"/>
          </a:xfrm>
          <a:prstGeom prst="rect">
            <a:avLst/>
          </a:prstGeom>
          <a:noFill/>
        </p:spPr>
        <p:txBody>
          <a:bodyPr wrap="square" lIns="60918" tIns="30459" rIns="60918" bIns="30459" rtlCol="0">
            <a:spAutoFit/>
          </a:bodyPr>
          <a:lstStyle/>
          <a:p>
            <a:pPr algn="just">
              <a:lnSpc>
                <a:spcPct val="150000"/>
              </a:lnSpc>
              <a:defRPr/>
            </a:pPr>
            <a:r>
              <a:rPr lang="zh-CN" altLang="zh-CN" sz="1200" dirty="0"/>
              <a:t>双流网络在</a:t>
            </a:r>
            <a:r>
              <a:rPr lang="en-US" altLang="zh-CN" sz="1200" dirty="0">
                <a:solidFill>
                  <a:prstClr val="black">
                    <a:lumMod val="75000"/>
                    <a:lumOff val="25000"/>
                  </a:prstClr>
                </a:solidFill>
                <a:latin typeface="微软雅黑" panose="020B0503020204020204" charset="-122"/>
                <a:ea typeface="微软雅黑" panose="020B0503020204020204" charset="-122"/>
                <a:cs typeface="+mn-ea"/>
                <a:sym typeface="+mn-lt"/>
              </a:rPr>
              <a:t>SDUMLA</a:t>
            </a:r>
            <a:r>
              <a:rPr lang="zh-CN" altLang="zh-CN" sz="1200" dirty="0"/>
              <a:t>数据集上的测试结果</a:t>
            </a:r>
            <a:endParaRPr lang="zh-CN" altLang="en-US" sz="1100" dirty="0">
              <a:solidFill>
                <a:prstClr val="black">
                  <a:lumMod val="75000"/>
                  <a:lumOff val="25000"/>
                </a:prstClr>
              </a:solidFill>
              <a:latin typeface="微软雅黑" panose="020B0503020204020204" charset="-122"/>
              <a:ea typeface="微软雅黑" panose="020B0503020204020204" charset="-122"/>
              <a:cs typeface="+mn-ea"/>
              <a:sym typeface="+mn-lt"/>
            </a:endParaRPr>
          </a:p>
        </p:txBody>
      </p:sp>
      <p:sp>
        <p:nvSpPr>
          <p:cNvPr id="2" name="Rectangle 29">
            <a:extLst>
              <a:ext uri="{FF2B5EF4-FFF2-40B4-BE49-F238E27FC236}">
                <a16:creationId xmlns:a16="http://schemas.microsoft.com/office/drawing/2014/main" id="{337370FC-3215-4CC3-A9EF-BE2376EB16CB}"/>
              </a:ext>
            </a:extLst>
          </p:cNvPr>
          <p:cNvSpPr>
            <a:spLocks noChangeArrowheads="1"/>
          </p:cNvSpPr>
          <p:nvPr/>
        </p:nvSpPr>
        <p:spPr bwMode="auto">
          <a:xfrm>
            <a:off x="2659223" y="1365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65">
            <a:extLst>
              <a:ext uri="{FF2B5EF4-FFF2-40B4-BE49-F238E27FC236}">
                <a16:creationId xmlns:a16="http://schemas.microsoft.com/office/drawing/2014/main" id="{D5029B02-7B8B-4D32-9EDF-9744BF77A0F2}"/>
              </a:ext>
            </a:extLst>
          </p:cNvPr>
          <p:cNvSpPr>
            <a:spLocks noChangeArrowheads="1"/>
          </p:cNvSpPr>
          <p:nvPr/>
        </p:nvSpPr>
        <p:spPr bwMode="auto">
          <a:xfrm>
            <a:off x="2795992" y="12247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57" name="Rectangle 101">
            <a:extLst>
              <a:ext uri="{FF2B5EF4-FFF2-40B4-BE49-F238E27FC236}">
                <a16:creationId xmlns:a16="http://schemas.microsoft.com/office/drawing/2014/main" id="{304E5361-9904-491A-8229-D4A476C9C4A5}"/>
              </a:ext>
            </a:extLst>
          </p:cNvPr>
          <p:cNvSpPr>
            <a:spLocks noChangeArrowheads="1"/>
          </p:cNvSpPr>
          <p:nvPr/>
        </p:nvSpPr>
        <p:spPr bwMode="auto">
          <a:xfrm>
            <a:off x="1748972" y="16234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16">
            <a:extLst>
              <a:ext uri="{FF2B5EF4-FFF2-40B4-BE49-F238E27FC236}">
                <a16:creationId xmlns:a16="http://schemas.microsoft.com/office/drawing/2014/main" id="{8CF06C61-72E8-48A5-A28B-8A0B677D6EFC}"/>
              </a:ext>
            </a:extLst>
          </p:cNvPr>
          <p:cNvSpPr>
            <a:spLocks noChangeArrowheads="1"/>
          </p:cNvSpPr>
          <p:nvPr/>
        </p:nvSpPr>
        <p:spPr bwMode="auto">
          <a:xfrm>
            <a:off x="481330" y="1574755"/>
            <a:ext cx="113108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194" name="图片 1263">
            <a:extLst>
              <a:ext uri="{FF2B5EF4-FFF2-40B4-BE49-F238E27FC236}">
                <a16:creationId xmlns:a16="http://schemas.microsoft.com/office/drawing/2014/main" id="{729F50AE-C032-40C6-B455-071265C5BC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718" y="1342461"/>
            <a:ext cx="2514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470">
            <a:extLst>
              <a:ext uri="{FF2B5EF4-FFF2-40B4-BE49-F238E27FC236}">
                <a16:creationId xmlns:a16="http://schemas.microsoft.com/office/drawing/2014/main" id="{A96138D9-1FA0-4AA8-882B-6BD9CB33B4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7690" y="1321823"/>
            <a:ext cx="252095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41">
            <a:extLst>
              <a:ext uri="{FF2B5EF4-FFF2-40B4-BE49-F238E27FC236}">
                <a16:creationId xmlns:a16="http://schemas.microsoft.com/office/drawing/2014/main" id="{AAF98A1B-EA26-468C-85EC-35D35A033069}"/>
              </a:ext>
            </a:extLst>
          </p:cNvPr>
          <p:cNvSpPr txBox="1"/>
          <p:nvPr/>
        </p:nvSpPr>
        <p:spPr>
          <a:xfrm>
            <a:off x="4692985" y="3958165"/>
            <a:ext cx="2887556" cy="303887"/>
          </a:xfrm>
          <a:prstGeom prst="rect">
            <a:avLst/>
          </a:prstGeom>
          <a:noFill/>
        </p:spPr>
        <p:txBody>
          <a:bodyPr wrap="square" lIns="60918" tIns="30459" rIns="60918" bIns="30459" rtlCol="0">
            <a:spAutoFit/>
          </a:bodyPr>
          <a:lstStyle/>
          <a:p>
            <a:pPr algn="just">
              <a:lnSpc>
                <a:spcPct val="150000"/>
              </a:lnSpc>
              <a:defRPr/>
            </a:pPr>
            <a:r>
              <a:rPr lang="zh-CN" altLang="zh-CN" sz="1200" dirty="0"/>
              <a:t>双流网络在</a:t>
            </a:r>
            <a:r>
              <a:rPr lang="en-US" altLang="zh-CN" sz="1200" dirty="0">
                <a:solidFill>
                  <a:prstClr val="black">
                    <a:lumMod val="75000"/>
                    <a:lumOff val="25000"/>
                  </a:prstClr>
                </a:solidFill>
                <a:latin typeface="微软雅黑" panose="020B0503020204020204" charset="-122"/>
                <a:ea typeface="微软雅黑" panose="020B0503020204020204" charset="-122"/>
                <a:cs typeface="+mn-ea"/>
                <a:sym typeface="+mn-lt"/>
              </a:rPr>
              <a:t>FV-USM</a:t>
            </a:r>
            <a:r>
              <a:rPr lang="zh-CN" altLang="zh-CN" sz="1200" dirty="0"/>
              <a:t>数据集上的测试结果</a:t>
            </a:r>
            <a:endParaRPr lang="zh-CN" altLang="en-US" sz="1100" dirty="0">
              <a:solidFill>
                <a:prstClr val="black">
                  <a:lumMod val="75000"/>
                  <a:lumOff val="25000"/>
                </a:prstClr>
              </a:solidFill>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809287007"/>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anim calcmode="lin" valueType="num">
                                      <p:cBhvr>
                                        <p:cTn id="19" dur="500" fill="hold"/>
                                        <p:tgtEl>
                                          <p:spTgt spid="118"/>
                                        </p:tgtEl>
                                        <p:attrNameLst>
                                          <p:attrName>ppt_x</p:attrName>
                                        </p:attrNameLst>
                                      </p:cBhvr>
                                      <p:tavLst>
                                        <p:tav tm="0">
                                          <p:val>
                                            <p:strVal val="#ppt_x"/>
                                          </p:val>
                                        </p:tav>
                                        <p:tav tm="100000">
                                          <p:val>
                                            <p:strVal val="#ppt_x"/>
                                          </p:val>
                                        </p:tav>
                                      </p:tavLst>
                                    </p:anim>
                                    <p:anim calcmode="lin" valueType="num">
                                      <p:cBhvr>
                                        <p:cTn id="20" dur="500" fill="hold"/>
                                        <p:tgtEl>
                                          <p:spTgt spid="1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8194"/>
                                        </p:tgtEl>
                                        <p:attrNameLst>
                                          <p:attrName>style.visibility</p:attrName>
                                        </p:attrNameLst>
                                      </p:cBhvr>
                                      <p:to>
                                        <p:strVal val="visible"/>
                                      </p:to>
                                    </p:set>
                                    <p:animEffect transition="in" filter="fade">
                                      <p:cBhvr>
                                        <p:cTn id="23" dur="1000"/>
                                        <p:tgtEl>
                                          <p:spTgt spid="8194"/>
                                        </p:tgtEl>
                                      </p:cBhvr>
                                    </p:animEffect>
                                    <p:anim calcmode="lin" valueType="num">
                                      <p:cBhvr>
                                        <p:cTn id="24" dur="1000" fill="hold"/>
                                        <p:tgtEl>
                                          <p:spTgt spid="8194"/>
                                        </p:tgtEl>
                                        <p:attrNameLst>
                                          <p:attrName>ppt_x</p:attrName>
                                        </p:attrNameLst>
                                      </p:cBhvr>
                                      <p:tavLst>
                                        <p:tav tm="0">
                                          <p:val>
                                            <p:strVal val="#ppt_x"/>
                                          </p:val>
                                        </p:tav>
                                        <p:tav tm="100000">
                                          <p:val>
                                            <p:strVal val="#ppt_x"/>
                                          </p:val>
                                        </p:tav>
                                      </p:tavLst>
                                    </p:anim>
                                    <p:anim calcmode="lin" valueType="num">
                                      <p:cBhvr>
                                        <p:cTn id="25" dur="1000" fill="hold"/>
                                        <p:tgtEl>
                                          <p:spTgt spid="8194"/>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8195"/>
                                        </p:tgtEl>
                                        <p:attrNameLst>
                                          <p:attrName>style.visibility</p:attrName>
                                        </p:attrNameLst>
                                      </p:cBhvr>
                                      <p:to>
                                        <p:strVal val="visible"/>
                                      </p:to>
                                    </p:set>
                                    <p:animEffect transition="in" filter="fade">
                                      <p:cBhvr>
                                        <p:cTn id="28" dur="1000"/>
                                        <p:tgtEl>
                                          <p:spTgt spid="8195"/>
                                        </p:tgtEl>
                                      </p:cBhvr>
                                    </p:animEffect>
                                    <p:anim calcmode="lin" valueType="num">
                                      <p:cBhvr>
                                        <p:cTn id="29" dur="1000" fill="hold"/>
                                        <p:tgtEl>
                                          <p:spTgt spid="8195"/>
                                        </p:tgtEl>
                                        <p:attrNameLst>
                                          <p:attrName>ppt_x</p:attrName>
                                        </p:attrNameLst>
                                      </p:cBhvr>
                                      <p:tavLst>
                                        <p:tav tm="0">
                                          <p:val>
                                            <p:strVal val="#ppt_x"/>
                                          </p:val>
                                        </p:tav>
                                        <p:tav tm="100000">
                                          <p:val>
                                            <p:strVal val="#ppt_x"/>
                                          </p:val>
                                        </p:tav>
                                      </p:tavLst>
                                    </p:anim>
                                    <p:anim calcmode="lin" valueType="num">
                                      <p:cBhvr>
                                        <p:cTn id="30" dur="1000" fill="hold"/>
                                        <p:tgtEl>
                                          <p:spTgt spid="819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anim calcmode="lin" valueType="num">
                                      <p:cBhvr>
                                        <p:cTn id="34" dur="500" fill="hold"/>
                                        <p:tgtEl>
                                          <p:spTgt spid="20"/>
                                        </p:tgtEl>
                                        <p:attrNameLst>
                                          <p:attrName>ppt_x</p:attrName>
                                        </p:attrNameLst>
                                      </p:cBhvr>
                                      <p:tavLst>
                                        <p:tav tm="0">
                                          <p:val>
                                            <p:strVal val="#ppt_x"/>
                                          </p:val>
                                        </p:tav>
                                        <p:tav tm="100000">
                                          <p:val>
                                            <p:strVal val="#ppt_x"/>
                                          </p:val>
                                        </p:tav>
                                      </p:tavLst>
                                    </p:anim>
                                    <p:anim calcmode="lin" valueType="num">
                                      <p:cBhvr>
                                        <p:cTn id="3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8"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2700000">
            <a:off x="6295682" y="383390"/>
            <a:ext cx="707928" cy="3472090"/>
            <a:chOff x="5529181" y="1323332"/>
            <a:chExt cx="1082945" cy="5311388"/>
          </a:xfrm>
        </p:grpSpPr>
        <p:sp>
          <p:nvSpPr>
            <p:cNvPr id="5" name="Rectangle 4"/>
            <p:cNvSpPr/>
            <p:nvPr/>
          </p:nvSpPr>
          <p:spPr>
            <a:xfrm>
              <a:off x="5674859" y="1469010"/>
              <a:ext cx="769258" cy="3872246"/>
            </a:xfrm>
            <a:prstGeom prst="rect">
              <a:avLst/>
            </a:prstGeom>
            <a:noFill/>
            <a:ln w="1905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grpSp>
          <p:nvGrpSpPr>
            <p:cNvPr id="6" name="Group 5"/>
            <p:cNvGrpSpPr/>
            <p:nvPr/>
          </p:nvGrpSpPr>
          <p:grpSpPr>
            <a:xfrm>
              <a:off x="5674859" y="5586622"/>
              <a:ext cx="769258" cy="1048098"/>
              <a:chOff x="5674859" y="5586622"/>
              <a:chExt cx="769258" cy="1048098"/>
            </a:xfrm>
          </p:grpSpPr>
          <p:sp>
            <p:nvSpPr>
              <p:cNvPr id="42" name="Isosceles Triangle 41"/>
              <p:cNvSpPr/>
              <p:nvPr/>
            </p:nvSpPr>
            <p:spPr>
              <a:xfrm flipV="1">
                <a:off x="5674859" y="5586622"/>
                <a:ext cx="769258" cy="104809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43" name="Isosceles Triangle 7"/>
              <p:cNvSpPr/>
              <p:nvPr/>
            </p:nvSpPr>
            <p:spPr>
              <a:xfrm flipV="1">
                <a:off x="5882403" y="6097350"/>
                <a:ext cx="354170" cy="537369"/>
              </a:xfrm>
              <a:custGeom>
                <a:avLst/>
                <a:gdLst>
                  <a:gd name="connsiteX0" fmla="*/ 0 w 354170"/>
                  <a:gd name="connsiteY0" fmla="*/ 479252 h 479252"/>
                  <a:gd name="connsiteX1" fmla="*/ 177085 w 354170"/>
                  <a:gd name="connsiteY1" fmla="*/ 0 h 479252"/>
                  <a:gd name="connsiteX2" fmla="*/ 354170 w 354170"/>
                  <a:gd name="connsiteY2" fmla="*/ 479252 h 479252"/>
                  <a:gd name="connsiteX3" fmla="*/ 0 w 354170"/>
                  <a:gd name="connsiteY3" fmla="*/ 479252 h 479252"/>
                  <a:gd name="connsiteX0-1" fmla="*/ 0 w 354170"/>
                  <a:gd name="connsiteY0-2" fmla="*/ 479252 h 537369"/>
                  <a:gd name="connsiteX1-3" fmla="*/ 177085 w 354170"/>
                  <a:gd name="connsiteY1-4" fmla="*/ 0 h 537369"/>
                  <a:gd name="connsiteX2-5" fmla="*/ 354170 w 354170"/>
                  <a:gd name="connsiteY2-6" fmla="*/ 479252 h 537369"/>
                  <a:gd name="connsiteX3-7" fmla="*/ 173116 w 354170"/>
                  <a:gd name="connsiteY3-8" fmla="*/ 537369 h 537369"/>
                  <a:gd name="connsiteX4" fmla="*/ 0 w 354170"/>
                  <a:gd name="connsiteY4" fmla="*/ 479252 h 537369"/>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354170" h="537369">
                    <a:moveTo>
                      <a:pt x="0" y="479252"/>
                    </a:moveTo>
                    <a:lnTo>
                      <a:pt x="177085" y="0"/>
                    </a:lnTo>
                    <a:lnTo>
                      <a:pt x="354170" y="479252"/>
                    </a:lnTo>
                    <a:cubicBezTo>
                      <a:pt x="289056" y="480368"/>
                      <a:pt x="238230" y="536253"/>
                      <a:pt x="173116" y="537369"/>
                    </a:cubicBezTo>
                    <a:lnTo>
                      <a:pt x="0" y="47925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grpSp>
        <p:sp>
          <p:nvSpPr>
            <p:cNvPr id="3" name="Oval 6"/>
            <p:cNvSpPr/>
            <p:nvPr/>
          </p:nvSpPr>
          <p:spPr>
            <a:xfrm>
              <a:off x="5966215" y="5245359"/>
              <a:ext cx="199000" cy="199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cxnSp>
          <p:nvCxnSpPr>
            <p:cNvPr id="9" name="Straight Connector 7"/>
            <p:cNvCxnSpPr>
              <a:endCxn id="29" idx="7"/>
            </p:cNvCxnSpPr>
            <p:nvPr/>
          </p:nvCxnSpPr>
          <p:spPr>
            <a:xfrm flipH="1">
              <a:off x="5745363" y="1501892"/>
              <a:ext cx="648320" cy="43399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0" name="Straight Connector 8"/>
            <p:cNvCxnSpPr>
              <a:endCxn id="33" idx="7"/>
            </p:cNvCxnSpPr>
            <p:nvPr/>
          </p:nvCxnSpPr>
          <p:spPr>
            <a:xfrm flipH="1">
              <a:off x="6131091" y="1960955"/>
              <a:ext cx="225981" cy="20602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9"/>
            <p:cNvCxnSpPr>
              <a:endCxn id="33" idx="5"/>
            </p:cNvCxnSpPr>
            <p:nvPr/>
          </p:nvCxnSpPr>
          <p:spPr>
            <a:xfrm flipH="1" flipV="1">
              <a:off x="6131091" y="2372995"/>
              <a:ext cx="218473" cy="26111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0"/>
            <p:cNvCxnSpPr>
              <a:stCxn id="33" idx="1"/>
            </p:cNvCxnSpPr>
            <p:nvPr/>
          </p:nvCxnSpPr>
          <p:spPr>
            <a:xfrm flipH="1" flipV="1">
              <a:off x="5674860" y="1974065"/>
              <a:ext cx="250211" cy="19291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3" name="Straight Connector 11"/>
            <p:cNvCxnSpPr>
              <a:stCxn id="36" idx="7"/>
            </p:cNvCxnSpPr>
            <p:nvPr/>
          </p:nvCxnSpPr>
          <p:spPr>
            <a:xfrm flipV="1">
              <a:off x="5745363" y="2308332"/>
              <a:ext cx="233620" cy="365764"/>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4" name="Straight Connector 12"/>
            <p:cNvCxnSpPr>
              <a:stCxn id="35" idx="1"/>
            </p:cNvCxnSpPr>
            <p:nvPr/>
          </p:nvCxnSpPr>
          <p:spPr>
            <a:xfrm flipH="1" flipV="1">
              <a:off x="6007136" y="3077187"/>
              <a:ext cx="350523" cy="11408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3"/>
            <p:cNvCxnSpPr>
              <a:stCxn id="34" idx="7"/>
            </p:cNvCxnSpPr>
            <p:nvPr/>
          </p:nvCxnSpPr>
          <p:spPr>
            <a:xfrm flipV="1">
              <a:off x="5761616" y="3091254"/>
              <a:ext cx="202309" cy="41195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6" name="Straight Connector 14"/>
            <p:cNvCxnSpPr/>
            <p:nvPr/>
          </p:nvCxnSpPr>
          <p:spPr>
            <a:xfrm flipH="1" flipV="1">
              <a:off x="5659729" y="2786494"/>
              <a:ext cx="336895" cy="278331"/>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7" name="Straight Connector 15"/>
            <p:cNvCxnSpPr/>
            <p:nvPr/>
          </p:nvCxnSpPr>
          <p:spPr>
            <a:xfrm flipV="1">
              <a:off x="6028081" y="2655938"/>
              <a:ext cx="416280" cy="36494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8" name="Straight Connector 16"/>
            <p:cNvCxnSpPr>
              <a:stCxn id="34" idx="6"/>
            </p:cNvCxnSpPr>
            <p:nvPr/>
          </p:nvCxnSpPr>
          <p:spPr>
            <a:xfrm flipV="1">
              <a:off x="5800405" y="3322550"/>
              <a:ext cx="673799" cy="27430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7"/>
            <p:cNvCxnSpPr>
              <a:stCxn id="44" idx="1"/>
            </p:cNvCxnSpPr>
            <p:nvPr/>
          </p:nvCxnSpPr>
          <p:spPr>
            <a:xfrm flipH="1" flipV="1">
              <a:off x="5703418" y="3660075"/>
              <a:ext cx="155908" cy="353941"/>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8"/>
            <p:cNvCxnSpPr>
              <a:stCxn id="44" idx="3"/>
            </p:cNvCxnSpPr>
            <p:nvPr/>
          </p:nvCxnSpPr>
          <p:spPr>
            <a:xfrm flipV="1">
              <a:off x="5859326" y="3828930"/>
              <a:ext cx="555891" cy="37237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1" name="Straight Connector 19"/>
            <p:cNvCxnSpPr>
              <a:stCxn id="39" idx="1"/>
            </p:cNvCxnSpPr>
            <p:nvPr/>
          </p:nvCxnSpPr>
          <p:spPr>
            <a:xfrm flipH="1" flipV="1">
              <a:off x="6051555" y="4670502"/>
              <a:ext cx="322205" cy="4867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0"/>
            <p:cNvCxnSpPr/>
            <p:nvPr/>
          </p:nvCxnSpPr>
          <p:spPr>
            <a:xfrm flipH="1">
              <a:off x="5734273" y="4644686"/>
              <a:ext cx="231941" cy="62087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3" name="Straight Connector 21"/>
            <p:cNvCxnSpPr/>
            <p:nvPr/>
          </p:nvCxnSpPr>
          <p:spPr>
            <a:xfrm flipH="1" flipV="1">
              <a:off x="6036673" y="4731339"/>
              <a:ext cx="378544" cy="54852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4" name="Straight Connector 22"/>
            <p:cNvCxnSpPr/>
            <p:nvPr/>
          </p:nvCxnSpPr>
          <p:spPr>
            <a:xfrm flipV="1">
              <a:off x="5997660" y="3903674"/>
              <a:ext cx="358924" cy="7365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25" name="Oval 23"/>
            <p:cNvSpPr/>
            <p:nvPr/>
          </p:nvSpPr>
          <p:spPr>
            <a:xfrm>
              <a:off x="5529181" y="1323332"/>
              <a:ext cx="291356" cy="2913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27" name="Oval 24"/>
            <p:cNvSpPr/>
            <p:nvPr/>
          </p:nvSpPr>
          <p:spPr>
            <a:xfrm>
              <a:off x="6284233" y="1326934"/>
              <a:ext cx="291356" cy="2913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28" name="Oval 25"/>
            <p:cNvSpPr/>
            <p:nvPr/>
          </p:nvSpPr>
          <p:spPr>
            <a:xfrm>
              <a:off x="6320461" y="1794381"/>
              <a:ext cx="218900" cy="2189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29" name="Oval 26"/>
            <p:cNvSpPr/>
            <p:nvPr/>
          </p:nvSpPr>
          <p:spPr>
            <a:xfrm>
              <a:off x="5558520" y="1903831"/>
              <a:ext cx="218900" cy="218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0" name="Oval 27"/>
            <p:cNvSpPr/>
            <p:nvPr/>
          </p:nvSpPr>
          <p:spPr>
            <a:xfrm>
              <a:off x="5959988" y="1363160"/>
              <a:ext cx="199000" cy="199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1" name="Oval 28"/>
            <p:cNvSpPr/>
            <p:nvPr/>
          </p:nvSpPr>
          <p:spPr>
            <a:xfrm>
              <a:off x="5529181" y="5137946"/>
              <a:ext cx="291356" cy="2913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2" name="Oval 29"/>
            <p:cNvSpPr/>
            <p:nvPr/>
          </p:nvSpPr>
          <p:spPr>
            <a:xfrm>
              <a:off x="6270027" y="5137945"/>
              <a:ext cx="291356" cy="2913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3" name="Oval 30"/>
            <p:cNvSpPr/>
            <p:nvPr/>
          </p:nvSpPr>
          <p:spPr>
            <a:xfrm>
              <a:off x="5882403" y="2124307"/>
              <a:ext cx="291356" cy="2913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4" name="Oval 31"/>
            <p:cNvSpPr/>
            <p:nvPr/>
          </p:nvSpPr>
          <p:spPr>
            <a:xfrm>
              <a:off x="5535536" y="3464421"/>
              <a:ext cx="264869" cy="2648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5" name="Oval 32"/>
            <p:cNvSpPr/>
            <p:nvPr/>
          </p:nvSpPr>
          <p:spPr>
            <a:xfrm>
              <a:off x="6325602" y="3159217"/>
              <a:ext cx="218900" cy="218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6" name="Oval 33"/>
            <p:cNvSpPr/>
            <p:nvPr/>
          </p:nvSpPr>
          <p:spPr>
            <a:xfrm>
              <a:off x="5558520" y="2642039"/>
              <a:ext cx="218900" cy="21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7" name="Oval 34"/>
            <p:cNvSpPr/>
            <p:nvPr/>
          </p:nvSpPr>
          <p:spPr>
            <a:xfrm>
              <a:off x="6299057" y="3706305"/>
              <a:ext cx="291356" cy="2913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8" name="Oval 35"/>
            <p:cNvSpPr/>
            <p:nvPr/>
          </p:nvSpPr>
          <p:spPr>
            <a:xfrm>
              <a:off x="6320770" y="2480618"/>
              <a:ext cx="291356" cy="2913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39" name="Oval 36"/>
            <p:cNvSpPr/>
            <p:nvPr/>
          </p:nvSpPr>
          <p:spPr>
            <a:xfrm>
              <a:off x="6344617" y="4690038"/>
              <a:ext cx="199000" cy="199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40" name="Oval 37"/>
            <p:cNvSpPr/>
            <p:nvPr/>
          </p:nvSpPr>
          <p:spPr>
            <a:xfrm>
              <a:off x="5589565" y="4269595"/>
              <a:ext cx="199000" cy="199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41" name="Oval 38"/>
            <p:cNvSpPr/>
            <p:nvPr/>
          </p:nvSpPr>
          <p:spPr>
            <a:xfrm>
              <a:off x="5820537" y="4436997"/>
              <a:ext cx="352541" cy="35254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44" name="Oval 39"/>
            <p:cNvSpPr/>
            <p:nvPr/>
          </p:nvSpPr>
          <p:spPr>
            <a:xfrm>
              <a:off x="5820537" y="3975227"/>
              <a:ext cx="264869" cy="26486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45" name="Oval 40"/>
            <p:cNvSpPr/>
            <p:nvPr/>
          </p:nvSpPr>
          <p:spPr>
            <a:xfrm>
              <a:off x="5854553" y="2904089"/>
              <a:ext cx="291356" cy="2913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grpSp>
      <p:sp>
        <p:nvSpPr>
          <p:cNvPr id="46" name="Freeform 43"/>
          <p:cNvSpPr/>
          <p:nvPr/>
        </p:nvSpPr>
        <p:spPr>
          <a:xfrm>
            <a:off x="3639594" y="3346020"/>
            <a:ext cx="1691595" cy="981776"/>
          </a:xfrm>
          <a:custGeom>
            <a:avLst/>
            <a:gdLst>
              <a:gd name="connsiteX0" fmla="*/ 3878334 w 3878334"/>
              <a:gd name="connsiteY0" fmla="*/ 88371 h 1501535"/>
              <a:gd name="connsiteX1" fmla="*/ 3448843 w 3878334"/>
              <a:gd name="connsiteY1" fmla="*/ 19098 h 1501535"/>
              <a:gd name="connsiteX2" fmla="*/ 3656661 w 3878334"/>
              <a:gd name="connsiteY2" fmla="*/ 393171 h 1501535"/>
              <a:gd name="connsiteX3" fmla="*/ 2908516 w 3878334"/>
              <a:gd name="connsiteY3" fmla="*/ 199207 h 1501535"/>
              <a:gd name="connsiteX4" fmla="*/ 2382043 w 3878334"/>
              <a:gd name="connsiteY4" fmla="*/ 171498 h 1501535"/>
              <a:gd name="connsiteX5" fmla="*/ 2963934 w 3878334"/>
              <a:gd name="connsiteY5" fmla="*/ 794953 h 1501535"/>
              <a:gd name="connsiteX6" fmla="*/ 1315243 w 3878334"/>
              <a:gd name="connsiteY6" fmla="*/ 365462 h 1501535"/>
              <a:gd name="connsiteX7" fmla="*/ 1869425 w 3878334"/>
              <a:gd name="connsiteY7" fmla="*/ 1501535 h 1501535"/>
              <a:gd name="connsiteX8" fmla="*/ 206879 w 3878334"/>
              <a:gd name="connsiteY8" fmla="*/ 822662 h 1501535"/>
              <a:gd name="connsiteX9" fmla="*/ 82188 w 3878334"/>
              <a:gd name="connsiteY9" fmla="*/ 767244 h 1501535"/>
              <a:gd name="connsiteX0-1" fmla="*/ 3671455 w 3671455"/>
              <a:gd name="connsiteY0-2" fmla="*/ 88371 h 1501535"/>
              <a:gd name="connsiteX1-3" fmla="*/ 3241964 w 3671455"/>
              <a:gd name="connsiteY1-4" fmla="*/ 19098 h 1501535"/>
              <a:gd name="connsiteX2-5" fmla="*/ 3449782 w 3671455"/>
              <a:gd name="connsiteY2-6" fmla="*/ 393171 h 1501535"/>
              <a:gd name="connsiteX3-7" fmla="*/ 2701637 w 3671455"/>
              <a:gd name="connsiteY3-8" fmla="*/ 199207 h 1501535"/>
              <a:gd name="connsiteX4-9" fmla="*/ 2175164 w 3671455"/>
              <a:gd name="connsiteY4-10" fmla="*/ 171498 h 1501535"/>
              <a:gd name="connsiteX5-11" fmla="*/ 2757055 w 3671455"/>
              <a:gd name="connsiteY5-12" fmla="*/ 794953 h 1501535"/>
              <a:gd name="connsiteX6-13" fmla="*/ 1108364 w 3671455"/>
              <a:gd name="connsiteY6-14" fmla="*/ 365462 h 1501535"/>
              <a:gd name="connsiteX7-15" fmla="*/ 1662546 w 3671455"/>
              <a:gd name="connsiteY7-16" fmla="*/ 1501535 h 1501535"/>
              <a:gd name="connsiteX8-17" fmla="*/ 0 w 3671455"/>
              <a:gd name="connsiteY8-18" fmla="*/ 822662 h 1501535"/>
              <a:gd name="connsiteX0-19" fmla="*/ 2587137 w 2587137"/>
              <a:gd name="connsiteY0-20" fmla="*/ 88371 h 1501535"/>
              <a:gd name="connsiteX1-21" fmla="*/ 2157646 w 2587137"/>
              <a:gd name="connsiteY1-22" fmla="*/ 19098 h 1501535"/>
              <a:gd name="connsiteX2-23" fmla="*/ 2365464 w 2587137"/>
              <a:gd name="connsiteY2-24" fmla="*/ 393171 h 1501535"/>
              <a:gd name="connsiteX3-25" fmla="*/ 1617319 w 2587137"/>
              <a:gd name="connsiteY3-26" fmla="*/ 199207 h 1501535"/>
              <a:gd name="connsiteX4-27" fmla="*/ 1090846 w 2587137"/>
              <a:gd name="connsiteY4-28" fmla="*/ 171498 h 1501535"/>
              <a:gd name="connsiteX5-29" fmla="*/ 1672737 w 2587137"/>
              <a:gd name="connsiteY5-30" fmla="*/ 794953 h 1501535"/>
              <a:gd name="connsiteX6-31" fmla="*/ 24046 w 2587137"/>
              <a:gd name="connsiteY6-32" fmla="*/ 365462 h 1501535"/>
              <a:gd name="connsiteX7-33" fmla="*/ 578228 w 2587137"/>
              <a:gd name="connsiteY7-34" fmla="*/ 1501535 h 15015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587137" h="1501535">
                <a:moveTo>
                  <a:pt x="2587137" y="88371"/>
                </a:moveTo>
                <a:cubicBezTo>
                  <a:pt x="2390864" y="28334"/>
                  <a:pt x="2194591" y="-31702"/>
                  <a:pt x="2157646" y="19098"/>
                </a:cubicBezTo>
                <a:cubicBezTo>
                  <a:pt x="2120701" y="69898"/>
                  <a:pt x="2455518" y="363153"/>
                  <a:pt x="2365464" y="393171"/>
                </a:cubicBezTo>
                <a:cubicBezTo>
                  <a:pt x="2275409" y="423189"/>
                  <a:pt x="1829755" y="236153"/>
                  <a:pt x="1617319" y="199207"/>
                </a:cubicBezTo>
                <a:cubicBezTo>
                  <a:pt x="1404883" y="162262"/>
                  <a:pt x="1081610" y="72207"/>
                  <a:pt x="1090846" y="171498"/>
                </a:cubicBezTo>
                <a:cubicBezTo>
                  <a:pt x="1100082" y="270789"/>
                  <a:pt x="1850537" y="762626"/>
                  <a:pt x="1672737" y="794953"/>
                </a:cubicBezTo>
                <a:cubicBezTo>
                  <a:pt x="1494937" y="827280"/>
                  <a:pt x="206464" y="247698"/>
                  <a:pt x="24046" y="365462"/>
                </a:cubicBezTo>
                <a:cubicBezTo>
                  <a:pt x="-158372" y="483226"/>
                  <a:pt x="762955" y="1425335"/>
                  <a:pt x="578228" y="1501535"/>
                </a:cubicBezTo>
              </a:path>
            </a:pathLst>
          </a:custGeom>
          <a:noFill/>
          <a:ln w="57150" cap="rnd" cmpd="sng">
            <a:solidFill>
              <a:schemeClr val="tx1"/>
            </a:solidFill>
            <a:prstDash val="solid"/>
            <a:round/>
            <a:tailEnd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GB" sz="64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48" name="TextBox 47"/>
          <p:cNvSpPr txBox="1"/>
          <p:nvPr/>
        </p:nvSpPr>
        <p:spPr>
          <a:xfrm rot="10800000" flipV="1">
            <a:off x="4116209" y="1079971"/>
            <a:ext cx="2231050" cy="957955"/>
          </a:xfrm>
          <a:prstGeom prst="rect">
            <a:avLst/>
          </a:prstGeom>
          <a:noFill/>
        </p:spPr>
        <p:txBody>
          <a:bodyPr wrap="square" rtlCol="0">
            <a:spAutoFit/>
          </a:bodyPr>
          <a:lstStyle/>
          <a:p>
            <a:pPr>
              <a:lnSpc>
                <a:spcPct val="120000"/>
              </a:lnSpc>
              <a:spcBef>
                <a:spcPts val="0"/>
              </a:spcBef>
              <a:spcAft>
                <a:spcPts val="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多模态特征融合后数据量增加，降维有助于提高模型性能</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，本课题提出基于</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CNN</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输出权值的特征优化方案</a:t>
            </a:r>
            <a:endParaRPr lang="zh-CN" altLang="en-US" sz="1200"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52" name="Freeform 51"/>
          <p:cNvSpPr>
            <a:spLocks noEditPoints="1"/>
          </p:cNvSpPr>
          <p:nvPr/>
        </p:nvSpPr>
        <p:spPr bwMode="auto">
          <a:xfrm>
            <a:off x="1018000" y="4152179"/>
            <a:ext cx="329889" cy="337262"/>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solidFill>
          <a:ln>
            <a:noFill/>
          </a:ln>
        </p:spPr>
        <p:txBody>
          <a:bodyPr vert="horz" wrap="square" lIns="68576" tIns="34288" rIns="68576" bIns="34288" numCol="1" anchor="t" anchorCtr="0" compatLnSpc="1"/>
          <a:lstStyle/>
          <a:p>
            <a:pPr algn="just">
              <a:lnSpc>
                <a:spcPct val="120000"/>
              </a:lnSpc>
              <a:spcBef>
                <a:spcPts val="0"/>
              </a:spcBef>
              <a:spcAft>
                <a:spcPts val="0"/>
              </a:spcAft>
            </a:pPr>
            <a:endParaRPr lang="en-US" sz="640"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endParaRPr>
          </a:p>
        </p:txBody>
      </p:sp>
      <p:sp>
        <p:nvSpPr>
          <p:cNvPr id="53" name="矩形 52"/>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55"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56"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57"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60" name="Group 3">
            <a:extLst>
              <a:ext uri="{FF2B5EF4-FFF2-40B4-BE49-F238E27FC236}">
                <a16:creationId xmlns:a16="http://schemas.microsoft.com/office/drawing/2014/main" id="{2BC4E87A-EB28-405F-A094-A0F58439F738}"/>
              </a:ext>
            </a:extLst>
          </p:cNvPr>
          <p:cNvGrpSpPr>
            <a:grpSpLocks noChangeAspect="1"/>
          </p:cNvGrpSpPr>
          <p:nvPr/>
        </p:nvGrpSpPr>
        <p:grpSpPr bwMode="auto">
          <a:xfrm>
            <a:off x="373087" y="1611030"/>
            <a:ext cx="3076768" cy="2683677"/>
            <a:chOff x="3594" y="4299"/>
            <a:chExt cx="4188" cy="3653"/>
          </a:xfrm>
        </p:grpSpPr>
        <p:sp>
          <p:nvSpPr>
            <p:cNvPr id="61" name="AutoShape 8">
              <a:extLst>
                <a:ext uri="{FF2B5EF4-FFF2-40B4-BE49-F238E27FC236}">
                  <a16:creationId xmlns:a16="http://schemas.microsoft.com/office/drawing/2014/main" id="{759D8EA6-81F5-455C-879E-B409EF6291DB}"/>
                </a:ext>
              </a:extLst>
            </p:cNvPr>
            <p:cNvSpPr>
              <a:spLocks noChangeAspect="1" noChangeArrowheads="1" noTextEdit="1"/>
            </p:cNvSpPr>
            <p:nvPr/>
          </p:nvSpPr>
          <p:spPr bwMode="auto">
            <a:xfrm>
              <a:off x="3594" y="4299"/>
              <a:ext cx="4188" cy="36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2" name="Picture 7">
              <a:extLst>
                <a:ext uri="{FF2B5EF4-FFF2-40B4-BE49-F238E27FC236}">
                  <a16:creationId xmlns:a16="http://schemas.microsoft.com/office/drawing/2014/main" id="{A1CD4BED-4339-4AE1-BFBD-51D460B1D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 y="4345"/>
              <a:ext cx="2410" cy="16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a:extLst>
                <a:ext uri="{FF2B5EF4-FFF2-40B4-BE49-F238E27FC236}">
                  <a16:creationId xmlns:a16="http://schemas.microsoft.com/office/drawing/2014/main" id="{012B3BC8-23E9-4E0C-A463-0FC303A32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4" y="6178"/>
              <a:ext cx="2391" cy="1661"/>
            </a:xfrm>
            <a:prstGeom prst="rect">
              <a:avLst/>
            </a:prstGeom>
            <a:noFill/>
            <a:extLst>
              <a:ext uri="{909E8E84-426E-40DD-AFC4-6F175D3DCCD1}">
                <a14:hiddenFill xmlns:a14="http://schemas.microsoft.com/office/drawing/2010/main">
                  <a:solidFill>
                    <a:srgbClr val="FFFFFF"/>
                  </a:solidFill>
                </a14:hiddenFill>
              </a:ext>
            </a:extLst>
          </p:spPr>
        </p:pic>
        <p:sp>
          <p:nvSpPr>
            <p:cNvPr id="64" name="矩形: 圆角 21">
              <a:extLst>
                <a:ext uri="{FF2B5EF4-FFF2-40B4-BE49-F238E27FC236}">
                  <a16:creationId xmlns:a16="http://schemas.microsoft.com/office/drawing/2014/main" id="{3550EC02-39AC-448F-AE02-A862EBF776D6}"/>
                </a:ext>
              </a:extLst>
            </p:cNvPr>
            <p:cNvSpPr>
              <a:spLocks noChangeArrowheads="1"/>
            </p:cNvSpPr>
            <p:nvPr/>
          </p:nvSpPr>
          <p:spPr bwMode="auto">
            <a:xfrm>
              <a:off x="3858" y="5040"/>
              <a:ext cx="1080" cy="396"/>
            </a:xfrm>
            <a:prstGeom prst="roundRect">
              <a:avLst>
                <a:gd name="adj"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Class I</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65" name="矩形: 圆角 21">
              <a:extLst>
                <a:ext uri="{FF2B5EF4-FFF2-40B4-BE49-F238E27FC236}">
                  <a16:creationId xmlns:a16="http://schemas.microsoft.com/office/drawing/2014/main" id="{B5A4F5F6-E389-4266-8330-1182E72D975D}"/>
                </a:ext>
              </a:extLst>
            </p:cNvPr>
            <p:cNvSpPr>
              <a:spLocks noChangeArrowheads="1"/>
            </p:cNvSpPr>
            <p:nvPr/>
          </p:nvSpPr>
          <p:spPr bwMode="auto">
            <a:xfrm>
              <a:off x="3906" y="6768"/>
              <a:ext cx="1080" cy="396"/>
            </a:xfrm>
            <a:prstGeom prst="roundRect">
              <a:avLst>
                <a:gd name="adj" fmla="val 16667"/>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Class II</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pSp>
      <p:sp>
        <p:nvSpPr>
          <p:cNvPr id="66" name="TextBox 41">
            <a:extLst>
              <a:ext uri="{FF2B5EF4-FFF2-40B4-BE49-F238E27FC236}">
                <a16:creationId xmlns:a16="http://schemas.microsoft.com/office/drawing/2014/main" id="{190F11E5-86EA-4579-A1DD-C8A057B2EE93}"/>
              </a:ext>
            </a:extLst>
          </p:cNvPr>
          <p:cNvSpPr txBox="1"/>
          <p:nvPr/>
        </p:nvSpPr>
        <p:spPr>
          <a:xfrm>
            <a:off x="6043117" y="3469911"/>
            <a:ext cx="2720418" cy="857885"/>
          </a:xfrm>
          <a:prstGeom prst="rect">
            <a:avLst/>
          </a:prstGeom>
          <a:noFill/>
        </p:spPr>
        <p:txBody>
          <a:bodyPr wrap="square" lIns="60918" tIns="30459" rIns="60918" bIns="30459" rtlCol="0">
            <a:spAutoFit/>
          </a:bodyPr>
          <a:lstStyle/>
          <a:p>
            <a:pPr lvl="0" algn="just">
              <a:lnSpc>
                <a:spcPct val="150000"/>
              </a:lnSpc>
              <a:defRPr/>
            </a:pPr>
            <a:r>
              <a:rPr lang="en-US" altLang="zh-CN" sz="1200" kern="100" dirty="0">
                <a:latin typeface="Times New Roman" panose="02020603050405020304" pitchFamily="18" charset="0"/>
                <a:cs typeface="Times New Roman" panose="02020603050405020304" pitchFamily="18" charset="0"/>
              </a:rPr>
              <a:t>        </a:t>
            </a:r>
            <a:r>
              <a:rPr lang="zh-CN" altLang="zh-CN" sz="1200" kern="100" dirty="0">
                <a:latin typeface="Times New Roman" panose="02020603050405020304" pitchFamily="18" charset="0"/>
                <a:cs typeface="Times New Roman" panose="02020603050405020304" pitchFamily="18" charset="0"/>
              </a:rPr>
              <a:t>图中亮的部分说明权值高，对该分类有促进作用，暗的部分说明权值较小，对该分类有抑制作用。</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grpSp>
        <p:nvGrpSpPr>
          <p:cNvPr id="58" name="组合 57">
            <a:extLst>
              <a:ext uri="{FF2B5EF4-FFF2-40B4-BE49-F238E27FC236}">
                <a16:creationId xmlns:a16="http://schemas.microsoft.com/office/drawing/2014/main" id="{E904B1CD-F82B-44D1-BB24-6BED6DD55515}"/>
              </a:ext>
            </a:extLst>
          </p:cNvPr>
          <p:cNvGrpSpPr/>
          <p:nvPr/>
        </p:nvGrpSpPr>
        <p:grpSpPr>
          <a:xfrm>
            <a:off x="92093" y="688962"/>
            <a:ext cx="3188136" cy="435930"/>
            <a:chOff x="274214" y="217809"/>
            <a:chExt cx="3188136" cy="435930"/>
          </a:xfrm>
        </p:grpSpPr>
        <p:grpSp>
          <p:nvGrpSpPr>
            <p:cNvPr id="59" name="组合 58">
              <a:extLst>
                <a:ext uri="{FF2B5EF4-FFF2-40B4-BE49-F238E27FC236}">
                  <a16:creationId xmlns:a16="http://schemas.microsoft.com/office/drawing/2014/main" id="{5A00AF54-975F-48F0-AD72-86ECDE5DD85C}"/>
                </a:ext>
              </a:extLst>
            </p:cNvPr>
            <p:cNvGrpSpPr/>
            <p:nvPr/>
          </p:nvGrpSpPr>
          <p:grpSpPr>
            <a:xfrm>
              <a:off x="274214" y="217809"/>
              <a:ext cx="454527" cy="435930"/>
              <a:chOff x="683568" y="1489348"/>
              <a:chExt cx="2638425" cy="2530475"/>
            </a:xfrm>
          </p:grpSpPr>
          <p:sp>
            <p:nvSpPr>
              <p:cNvPr id="68" name="Freeform 7">
                <a:extLst>
                  <a:ext uri="{FF2B5EF4-FFF2-40B4-BE49-F238E27FC236}">
                    <a16:creationId xmlns:a16="http://schemas.microsoft.com/office/drawing/2014/main" id="{E3E95525-5C33-453A-BB07-6B675DCE1E2B}"/>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a:extLst>
                  <a:ext uri="{FF2B5EF4-FFF2-40B4-BE49-F238E27FC236}">
                    <a16:creationId xmlns:a16="http://schemas.microsoft.com/office/drawing/2014/main" id="{F9EBFDE5-DBEB-491A-BF06-84DAA0EE96F3}"/>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7" name="TextBox 3">
              <a:extLst>
                <a:ext uri="{FF2B5EF4-FFF2-40B4-BE49-F238E27FC236}">
                  <a16:creationId xmlns:a16="http://schemas.microsoft.com/office/drawing/2014/main" id="{B052EB58-BEB9-447F-9543-850D1495EF3B}"/>
                </a:ext>
              </a:extLst>
            </p:cNvPr>
            <p:cNvSpPr txBox="1"/>
            <p:nvPr/>
          </p:nvSpPr>
          <p:spPr>
            <a:xfrm>
              <a:off x="728742" y="235719"/>
              <a:ext cx="2733608" cy="400110"/>
            </a:xfrm>
            <a:prstGeom prst="rect">
              <a:avLst/>
            </a:prstGeom>
            <a:noFill/>
          </p:spPr>
          <p:txBody>
            <a:bodyPr wrap="square" rtlCol="0">
              <a:spAutoFit/>
            </a:bodyPr>
            <a:lstStyle/>
            <a:p>
              <a:r>
                <a:rPr lang="en-US" altLang="zh-CN" sz="2000" b="1" dirty="0">
                  <a:latin typeface="微软雅黑" pitchFamily="34" charset="-122"/>
                  <a:ea typeface="微软雅黑" pitchFamily="34" charset="-122"/>
                </a:rPr>
                <a:t>CNN</a:t>
              </a:r>
              <a:r>
                <a:rPr lang="zh-CN" altLang="en-US" sz="2000" b="1" dirty="0">
                  <a:latin typeface="微软雅黑" pitchFamily="34" charset="-122"/>
                  <a:ea typeface="微软雅黑" pitchFamily="34" charset="-122"/>
                </a:rPr>
                <a:t>输出权值分析</a:t>
              </a:r>
            </a:p>
          </p:txBody>
        </p:sp>
      </p:grpSp>
    </p:spTree>
    <p:extLst>
      <p:ext uri="{BB962C8B-B14F-4D97-AF65-F5344CB8AC3E}">
        <p14:creationId xmlns:p14="http://schemas.microsoft.com/office/powerpoint/2010/main" val="3920572846"/>
      </p:ext>
    </p:extLst>
  </p:cSld>
  <p:clrMapOvr>
    <a:masterClrMapping/>
  </p:clrMapOvr>
  <mc:AlternateContent xmlns:mc="http://schemas.openxmlformats.org/markup-compatibility/2006" xmlns:p14="http://schemas.microsoft.com/office/powerpoint/2010/main">
    <mc:Choice Requires="p14">
      <p:transition p14:dur="9" advTm="1077">
        <p:zoom/>
      </p:transition>
    </mc:Choice>
    <mc:Fallback xmlns="">
      <p:transition advTm="1077">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par>
                                <p:cTn id="13" presetID="16" presetClass="entr" presetSubtype="21" fill="hold" grpId="0" nodeType="withEffect">
                                  <p:stCondLst>
                                    <p:cond delay="250"/>
                                  </p:stCondLst>
                                  <p:childTnLst>
                                    <p:set>
                                      <p:cBhvr>
                                        <p:cTn id="14" dur="1" fill="hold">
                                          <p:stCondLst>
                                            <p:cond delay="0"/>
                                          </p:stCondLst>
                                        </p:cTn>
                                        <p:tgtEl>
                                          <p:spTgt spid="54"/>
                                        </p:tgtEl>
                                        <p:attrNameLst>
                                          <p:attrName>style.visibility</p:attrName>
                                        </p:attrNameLst>
                                      </p:cBhvr>
                                      <p:to>
                                        <p:strVal val="visible"/>
                                      </p:to>
                                    </p:set>
                                    <p:animEffect transition="in" filter="barn(inVertical)">
                                      <p:cBhvr>
                                        <p:cTn id="15" dur="500"/>
                                        <p:tgtEl>
                                          <p:spTgt spid="54"/>
                                        </p:tgtEl>
                                      </p:cBhvr>
                                    </p:animEffect>
                                  </p:childTnLst>
                                </p:cTn>
                              </p:par>
                              <p:par>
                                <p:cTn id="16" presetID="16" presetClass="entr" presetSubtype="21" fill="hold" grpId="0" nodeType="withEffect">
                                  <p:stCondLst>
                                    <p:cond delay="250"/>
                                  </p:stCondLst>
                                  <p:childTnLst>
                                    <p:set>
                                      <p:cBhvr>
                                        <p:cTn id="17" dur="1" fill="hold">
                                          <p:stCondLst>
                                            <p:cond delay="0"/>
                                          </p:stCondLst>
                                        </p:cTn>
                                        <p:tgtEl>
                                          <p:spTgt spid="56"/>
                                        </p:tgtEl>
                                        <p:attrNameLst>
                                          <p:attrName>style.visibility</p:attrName>
                                        </p:attrNameLst>
                                      </p:cBhvr>
                                      <p:to>
                                        <p:strVal val="visible"/>
                                      </p:to>
                                    </p:set>
                                    <p:animEffect transition="in" filter="barn(inVertical)">
                                      <p:cBhvr>
                                        <p:cTn id="18" dur="500"/>
                                        <p:tgtEl>
                                          <p:spTgt spid="56"/>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anim calcmode="lin" valueType="num">
                                      <p:cBhvr>
                                        <p:cTn id="22" dur="500" fill="hold"/>
                                        <p:tgtEl>
                                          <p:spTgt spid="66"/>
                                        </p:tgtEl>
                                        <p:attrNameLst>
                                          <p:attrName>ppt_x</p:attrName>
                                        </p:attrNameLst>
                                      </p:cBhvr>
                                      <p:tavLst>
                                        <p:tav tm="0">
                                          <p:val>
                                            <p:strVal val="#ppt_x"/>
                                          </p:val>
                                        </p:tav>
                                        <p:tav tm="100000">
                                          <p:val>
                                            <p:strVal val="#ppt_x"/>
                                          </p:val>
                                        </p:tav>
                                      </p:tavLst>
                                    </p:anim>
                                    <p:anim calcmode="lin" valueType="num">
                                      <p:cBhvr>
                                        <p:cTn id="23" dur="500" fill="hold"/>
                                        <p:tgtEl>
                                          <p:spTgt spid="66"/>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par>
                                <p:cTn id="28" presetID="21" presetClass="entr" presetSubtype="1"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heel(1)">
                                      <p:cBhvr>
                                        <p:cTn id="30"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54" grpId="0" bldLvl="0" animBg="1"/>
      <p:bldP spid="56" grpId="0" bldLvl="0" animBg="1"/>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特征筛选结果</a:t>
              </a:r>
            </a:p>
          </p:txBody>
        </p:sp>
      </p:grpSp>
      <p:sp>
        <p:nvSpPr>
          <p:cNvPr id="118" name="TextBox 41">
            <a:extLst>
              <a:ext uri="{FF2B5EF4-FFF2-40B4-BE49-F238E27FC236}">
                <a16:creationId xmlns:a16="http://schemas.microsoft.com/office/drawing/2014/main" id="{0F08B7A2-6DC1-42B3-B1CA-BC952AC5B98F}"/>
              </a:ext>
            </a:extLst>
          </p:cNvPr>
          <p:cNvSpPr txBox="1"/>
          <p:nvPr/>
        </p:nvSpPr>
        <p:spPr>
          <a:xfrm>
            <a:off x="1239436" y="4272806"/>
            <a:ext cx="3434161" cy="305875"/>
          </a:xfrm>
          <a:prstGeom prst="rect">
            <a:avLst/>
          </a:prstGeom>
          <a:noFill/>
        </p:spPr>
        <p:txBody>
          <a:bodyPr wrap="square" lIns="60918" tIns="30459" rIns="60918" bIns="30459"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采用特征筛选的方法之前，模型的分类效果</a:t>
            </a:r>
          </a:p>
        </p:txBody>
      </p:sp>
      <p:sp>
        <p:nvSpPr>
          <p:cNvPr id="2" name="Rectangle 29">
            <a:extLst>
              <a:ext uri="{FF2B5EF4-FFF2-40B4-BE49-F238E27FC236}">
                <a16:creationId xmlns:a16="http://schemas.microsoft.com/office/drawing/2014/main" id="{337370FC-3215-4CC3-A9EF-BE2376EB16CB}"/>
              </a:ext>
            </a:extLst>
          </p:cNvPr>
          <p:cNvSpPr>
            <a:spLocks noChangeArrowheads="1"/>
          </p:cNvSpPr>
          <p:nvPr/>
        </p:nvSpPr>
        <p:spPr bwMode="auto">
          <a:xfrm>
            <a:off x="2659223" y="13652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65">
            <a:extLst>
              <a:ext uri="{FF2B5EF4-FFF2-40B4-BE49-F238E27FC236}">
                <a16:creationId xmlns:a16="http://schemas.microsoft.com/office/drawing/2014/main" id="{D5029B02-7B8B-4D32-9EDF-9744BF77A0F2}"/>
              </a:ext>
            </a:extLst>
          </p:cNvPr>
          <p:cNvSpPr>
            <a:spLocks noChangeArrowheads="1"/>
          </p:cNvSpPr>
          <p:nvPr/>
        </p:nvSpPr>
        <p:spPr bwMode="auto">
          <a:xfrm>
            <a:off x="2795992" y="122472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57" name="Rectangle 101">
            <a:extLst>
              <a:ext uri="{FF2B5EF4-FFF2-40B4-BE49-F238E27FC236}">
                <a16:creationId xmlns:a16="http://schemas.microsoft.com/office/drawing/2014/main" id="{304E5361-9904-491A-8229-D4A476C9C4A5}"/>
              </a:ext>
            </a:extLst>
          </p:cNvPr>
          <p:cNvSpPr>
            <a:spLocks noChangeArrowheads="1"/>
          </p:cNvSpPr>
          <p:nvPr/>
        </p:nvSpPr>
        <p:spPr bwMode="auto">
          <a:xfrm>
            <a:off x="1748972" y="16234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9">
            <a:extLst>
              <a:ext uri="{FF2B5EF4-FFF2-40B4-BE49-F238E27FC236}">
                <a16:creationId xmlns:a16="http://schemas.microsoft.com/office/drawing/2014/main" id="{B895A37F-DABB-415D-99CF-56A81C171099}"/>
              </a:ext>
            </a:extLst>
          </p:cNvPr>
          <p:cNvSpPr>
            <a:spLocks noChangeArrowheads="1"/>
          </p:cNvSpPr>
          <p:nvPr/>
        </p:nvSpPr>
        <p:spPr bwMode="auto">
          <a:xfrm>
            <a:off x="2666293" y="12085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170" name="图片 58">
            <a:extLst>
              <a:ext uri="{FF2B5EF4-FFF2-40B4-BE49-F238E27FC236}">
                <a16:creationId xmlns:a16="http://schemas.microsoft.com/office/drawing/2014/main" id="{23964157-7D15-407F-BAFA-943FFB0C4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080" y="1516854"/>
            <a:ext cx="3150844" cy="241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a:extLst>
              <a:ext uri="{FF2B5EF4-FFF2-40B4-BE49-F238E27FC236}">
                <a16:creationId xmlns:a16="http://schemas.microsoft.com/office/drawing/2014/main" id="{E114868E-4060-4455-A11E-9945DF72286A}"/>
              </a:ext>
            </a:extLst>
          </p:cNvPr>
          <p:cNvPicPr/>
          <p:nvPr/>
        </p:nvPicPr>
        <p:blipFill>
          <a:blip r:embed="rId4"/>
          <a:stretch>
            <a:fillRect/>
          </a:stretch>
        </p:blipFill>
        <p:spPr>
          <a:xfrm>
            <a:off x="1298101" y="1545776"/>
            <a:ext cx="3375496" cy="2383470"/>
          </a:xfrm>
          <a:prstGeom prst="rect">
            <a:avLst/>
          </a:prstGeom>
        </p:spPr>
      </p:pic>
      <p:sp>
        <p:nvSpPr>
          <p:cNvPr id="26" name="TextBox 41">
            <a:extLst>
              <a:ext uri="{FF2B5EF4-FFF2-40B4-BE49-F238E27FC236}">
                <a16:creationId xmlns:a16="http://schemas.microsoft.com/office/drawing/2014/main" id="{F01A6559-3BD4-4467-9F37-45BCA3E11133}"/>
              </a:ext>
            </a:extLst>
          </p:cNvPr>
          <p:cNvSpPr txBox="1"/>
          <p:nvPr/>
        </p:nvSpPr>
        <p:spPr>
          <a:xfrm>
            <a:off x="4840775" y="4272806"/>
            <a:ext cx="3335149" cy="582874"/>
          </a:xfrm>
          <a:prstGeom prst="rect">
            <a:avLst/>
          </a:prstGeom>
          <a:noFill/>
        </p:spPr>
        <p:txBody>
          <a:bodyPr wrap="square" lIns="60918" tIns="30459" rIns="60918" bIns="30459"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采用特征筛选的方法之后，模型能够更为有效的实现的身份验证任务</a:t>
            </a:r>
          </a:p>
        </p:txBody>
      </p:sp>
    </p:spTree>
    <p:extLst>
      <p:ext uri="{BB962C8B-B14F-4D97-AF65-F5344CB8AC3E}">
        <p14:creationId xmlns:p14="http://schemas.microsoft.com/office/powerpoint/2010/main" val="1641422124"/>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anim calcmode="lin" valueType="num">
                                      <p:cBhvr>
                                        <p:cTn id="18" dur="500" fill="hold"/>
                                        <p:tgtEl>
                                          <p:spTgt spid="118"/>
                                        </p:tgtEl>
                                        <p:attrNameLst>
                                          <p:attrName>ppt_x</p:attrName>
                                        </p:attrNameLst>
                                      </p:cBhvr>
                                      <p:tavLst>
                                        <p:tav tm="0">
                                          <p:val>
                                            <p:strVal val="#ppt_x"/>
                                          </p:val>
                                        </p:tav>
                                        <p:tav tm="100000">
                                          <p:val>
                                            <p:strVal val="#ppt_x"/>
                                          </p:val>
                                        </p:tav>
                                      </p:tavLst>
                                    </p:anim>
                                    <p:anim calcmode="lin" valueType="num">
                                      <p:cBhvr>
                                        <p:cTn id="19" dur="500" fill="hold"/>
                                        <p:tgtEl>
                                          <p:spTgt spid="1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8"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54532" y="1238885"/>
            <a:ext cx="5125720" cy="1442703"/>
          </a:xfrm>
          <a:prstGeom prst="rect">
            <a:avLst/>
          </a:prstGeom>
          <a:noFill/>
          <a:effectLst/>
        </p:spPr>
        <p:txBody>
          <a:bodyPr wrap="square" rtlCol="0">
            <a:spAutoFit/>
          </a:bodyPr>
          <a:lstStyle/>
          <a:p>
            <a:pPr algn="ctr">
              <a:lnSpc>
                <a:spcPct val="90000"/>
              </a:lnSpc>
            </a:pPr>
            <a:r>
              <a:rPr lang="en-US" sz="6000" b="1" dirty="0">
                <a:solidFill>
                  <a:srgbClr val="D00000"/>
                </a:solidFill>
                <a:latin typeface="微软雅黑" panose="020B0503020204020204" charset="-122"/>
                <a:ea typeface="微软雅黑" panose="020B0503020204020204" charset="-122"/>
              </a:rPr>
              <a:t>0</a:t>
            </a:r>
            <a:r>
              <a:rPr lang="en-US" altLang="zh-CN" sz="6000" b="1" dirty="0">
                <a:solidFill>
                  <a:srgbClr val="D00000"/>
                </a:solidFill>
                <a:latin typeface="微软雅黑" panose="020B0503020204020204" charset="-122"/>
                <a:ea typeface="微软雅黑" panose="020B0503020204020204" charset="-122"/>
              </a:rPr>
              <a:t>2</a:t>
            </a:r>
            <a:endParaRPr lang="en-US" sz="6000" b="1" dirty="0">
              <a:solidFill>
                <a:srgbClr val="D00000"/>
              </a:solidFill>
              <a:latin typeface="微软雅黑" panose="020B0503020204020204" charset="-122"/>
              <a:ea typeface="微软雅黑" panose="020B0503020204020204" charset="-122"/>
            </a:endParaRPr>
          </a:p>
          <a:p>
            <a:pPr algn="ctr">
              <a:lnSpc>
                <a:spcPct val="90000"/>
              </a:lnSpc>
            </a:pPr>
            <a:r>
              <a:rPr lang="zh-CN" altLang="en-US" sz="3750" b="1" dirty="0">
                <a:solidFill>
                  <a:srgbClr val="D00000"/>
                </a:solidFill>
                <a:latin typeface="微软雅黑" panose="020B0503020204020204" charset="-122"/>
                <a:ea typeface="微软雅黑" panose="020B0503020204020204" charset="-122"/>
              </a:rPr>
              <a:t>研究的重点与难点</a:t>
            </a:r>
            <a:endParaRPr lang="en-US" sz="3750" b="1" dirty="0">
              <a:solidFill>
                <a:srgbClr val="D00000"/>
              </a:solidFill>
              <a:latin typeface="微软雅黑" panose="020B0503020204020204" charset="-122"/>
              <a:ea typeface="微软雅黑" panose="020B0503020204020204" charset="-122"/>
            </a:endParaRPr>
          </a:p>
        </p:txBody>
      </p:sp>
      <p:sp>
        <p:nvSpPr>
          <p:cNvPr id="10" name="文本框 3"/>
          <p:cNvSpPr txBox="1"/>
          <p:nvPr/>
        </p:nvSpPr>
        <p:spPr>
          <a:xfrm>
            <a:off x="4638058" y="2722184"/>
            <a:ext cx="4004388" cy="307777"/>
          </a:xfrm>
          <a:prstGeom prst="rect">
            <a:avLst/>
          </a:prstGeom>
          <a:noFill/>
          <a:effectLst/>
        </p:spPr>
        <p:txBody>
          <a:bodyPr wrap="square" rtlCol="0">
            <a:spAutoFit/>
          </a:bodyPr>
          <a:lstStyle/>
          <a:p>
            <a:pPr algn="ctr"/>
            <a:r>
              <a:rPr lang="en-US" altLang="zh-CN" sz="1400" dirty="0">
                <a:solidFill>
                  <a:schemeClr val="tx1">
                    <a:lumMod val="75000"/>
                    <a:lumOff val="25000"/>
                  </a:schemeClr>
                </a:solidFill>
                <a:latin typeface="微软雅黑" panose="020B0503020204020204" charset="-122"/>
                <a:ea typeface="微软雅黑" panose="020B0503020204020204" charset="-122"/>
              </a:rPr>
              <a:t>Emphasis and Difficulties</a:t>
            </a:r>
            <a:endParaRPr lang="zh-CN" altLang="en-US" sz="1400" dirty="0">
              <a:solidFill>
                <a:schemeClr val="tx1">
                  <a:lumMod val="75000"/>
                  <a:lumOff val="25000"/>
                </a:schemeClr>
              </a:solidFill>
              <a:latin typeface="微软雅黑" panose="020B0503020204020204" charset="-122"/>
              <a:ea typeface="微软雅黑" panose="020B0503020204020204" charset="-122"/>
            </a:endParaRPr>
          </a:p>
        </p:txBody>
      </p:sp>
      <p:cxnSp>
        <p:nvCxnSpPr>
          <p:cNvPr id="13" name="直接连接符 12"/>
          <p:cNvCxnSpPr/>
          <p:nvPr/>
        </p:nvCxnSpPr>
        <p:spPr>
          <a:xfrm>
            <a:off x="4645377" y="2650311"/>
            <a:ext cx="38350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645377" y="3048012"/>
            <a:ext cx="38350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15063" y="-300804"/>
            <a:ext cx="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flipH="1">
            <a:off x="8776798" y="4293452"/>
            <a:ext cx="381730" cy="850900"/>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1350">
              <a:solidFill>
                <a:srgbClr val="0070C0"/>
              </a:solidFill>
            </a:endParaRPr>
          </a:p>
        </p:txBody>
      </p:sp>
      <p:sp>
        <p:nvSpPr>
          <p:cNvPr id="40" name="流程图: 决策 39"/>
          <p:cNvSpPr/>
          <p:nvPr/>
        </p:nvSpPr>
        <p:spPr>
          <a:xfrm>
            <a:off x="2352938" y="-31267"/>
            <a:ext cx="1653894" cy="15680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流程图: 决策 40"/>
          <p:cNvSpPr/>
          <p:nvPr/>
        </p:nvSpPr>
        <p:spPr>
          <a:xfrm>
            <a:off x="-867126" y="-557816"/>
            <a:ext cx="2848704" cy="27008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直角三角形 15"/>
          <p:cNvSpPr/>
          <p:nvPr/>
        </p:nvSpPr>
        <p:spPr>
          <a:xfrm rot="4680755">
            <a:off x="2892590" y="3323236"/>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直角三角形 41"/>
          <p:cNvSpPr/>
          <p:nvPr/>
        </p:nvSpPr>
        <p:spPr>
          <a:xfrm rot="15485977">
            <a:off x="3309831" y="2929208"/>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p:nvSpPr>
        <p:spPr>
          <a:xfrm>
            <a:off x="-1200516" y="1751392"/>
            <a:ext cx="2223616" cy="2108216"/>
          </a:xfrm>
          <a:prstGeom prst="flowChartDecision">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直角三角形 47"/>
          <p:cNvSpPr/>
          <p:nvPr/>
        </p:nvSpPr>
        <p:spPr>
          <a:xfrm rot="18571015">
            <a:off x="3126884" y="4352024"/>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直角三角形 48"/>
          <p:cNvSpPr/>
          <p:nvPr/>
        </p:nvSpPr>
        <p:spPr>
          <a:xfrm rot="18571015">
            <a:off x="3910963" y="1658511"/>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流程图: 决策 50"/>
          <p:cNvSpPr/>
          <p:nvPr/>
        </p:nvSpPr>
        <p:spPr>
          <a:xfrm>
            <a:off x="1323252" y="4030590"/>
            <a:ext cx="1872539" cy="1775359"/>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流程图: 决策 19">
            <a:extLst>
              <a:ext uri="{FF2B5EF4-FFF2-40B4-BE49-F238E27FC236}">
                <a16:creationId xmlns:a16="http://schemas.microsoft.com/office/drawing/2014/main" id="{8930F347-4F23-41ED-9D82-E4445EFEC54E}"/>
              </a:ext>
            </a:extLst>
          </p:cNvPr>
          <p:cNvSpPr/>
          <p:nvPr/>
        </p:nvSpPr>
        <p:spPr>
          <a:xfrm>
            <a:off x="686383" y="850264"/>
            <a:ext cx="3030600" cy="2873319"/>
          </a:xfrm>
          <a:prstGeom prst="flowChartDecision">
            <a:avLst/>
          </a:prstGeom>
          <a:blipFill dpi="0" rotWithShape="1">
            <a:blip r:embed="rId3"/>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流程图: 决策 20">
            <a:extLst>
              <a:ext uri="{FF2B5EF4-FFF2-40B4-BE49-F238E27FC236}">
                <a16:creationId xmlns:a16="http://schemas.microsoft.com/office/drawing/2014/main" id="{7983E4B6-72B1-450C-8AD9-C1B1F63BC5D6}"/>
              </a:ext>
            </a:extLst>
          </p:cNvPr>
          <p:cNvSpPr/>
          <p:nvPr/>
        </p:nvSpPr>
        <p:spPr>
          <a:xfrm>
            <a:off x="126718" y="2976542"/>
            <a:ext cx="1977244" cy="1874631"/>
          </a:xfrm>
          <a:prstGeom prst="flowChartDecision">
            <a:avLst/>
          </a:prstGeom>
          <a:blipFill dpi="0" rotWithShape="1">
            <a:blip r:embed="rId4"/>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75081222"/>
      </p:ext>
    </p:extLst>
  </p:cSld>
  <p:clrMapOvr>
    <a:masterClrMapping/>
  </p:clrMapOvr>
  <mc:AlternateContent xmlns:mc="http://schemas.openxmlformats.org/markup-compatibility/2006" xmlns:p14="http://schemas.microsoft.com/office/powerpoint/2010/main">
    <mc:Choice Requires="p14">
      <p:transition p14:dur="9" advTm="1451">
        <p:zoom/>
      </p:transition>
    </mc:Choice>
    <mc:Fallback xmlns="">
      <p:transition advTm="1451">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p:cTn id="52" dur="500" fill="hold"/>
                                        <p:tgtEl>
                                          <p:spTgt spid="51"/>
                                        </p:tgtEl>
                                        <p:attrNameLst>
                                          <p:attrName>ppt_w</p:attrName>
                                        </p:attrNameLst>
                                      </p:cBhvr>
                                      <p:tavLst>
                                        <p:tav tm="0">
                                          <p:val>
                                            <p:fltVal val="0"/>
                                          </p:val>
                                        </p:tav>
                                        <p:tav tm="100000">
                                          <p:val>
                                            <p:strVal val="#ppt_w"/>
                                          </p:val>
                                        </p:tav>
                                      </p:tavLst>
                                    </p:anim>
                                    <p:anim calcmode="lin" valueType="num">
                                      <p:cBhvr>
                                        <p:cTn id="53" dur="500" fill="hold"/>
                                        <p:tgtEl>
                                          <p:spTgt spid="51"/>
                                        </p:tgtEl>
                                        <p:attrNameLst>
                                          <p:attrName>ppt_h</p:attrName>
                                        </p:attrNameLst>
                                      </p:cBhvr>
                                      <p:tavLst>
                                        <p:tav tm="0">
                                          <p:val>
                                            <p:fltVal val="0"/>
                                          </p:val>
                                        </p:tav>
                                        <p:tav tm="100000">
                                          <p:val>
                                            <p:strVal val="#ppt_h"/>
                                          </p:val>
                                        </p:tav>
                                      </p:tavLst>
                                    </p:anim>
                                    <p:animEffect transition="in" filter="fade">
                                      <p:cBhvr>
                                        <p:cTn id="54" dur="500"/>
                                        <p:tgtEl>
                                          <p:spTgt spid="51"/>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up)">
                                      <p:cBhvr>
                                        <p:cTn id="58" dur="1000"/>
                                        <p:tgtEl>
                                          <p:spTgt spid="10"/>
                                        </p:tgtEl>
                                      </p:cBhvr>
                                    </p:animEffect>
                                  </p:childTnLst>
                                </p:cTn>
                              </p:par>
                              <p:par>
                                <p:cTn id="59" presetID="22" presetClass="entr" presetSubtype="1"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up)">
                                      <p:cBhvr>
                                        <p:cTn id="61" dur="1000"/>
                                        <p:tgtEl>
                                          <p:spTgt spid="13"/>
                                        </p:tgtEl>
                                      </p:cBhvr>
                                    </p:animEffect>
                                  </p:childTnLst>
                                </p:cTn>
                              </p:par>
                              <p:par>
                                <p:cTn id="62" presetID="22" presetClass="entr" presetSubtype="1"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up)">
                                      <p:cBhvr>
                                        <p:cTn id="64" dur="1000"/>
                                        <p:tgtEl>
                                          <p:spTgt spid="3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1000"/>
                                        <p:tgtEl>
                                          <p:spTgt spid="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43" grpId="0" animBg="1"/>
      <p:bldP spid="40" grpId="0" animBg="1"/>
      <p:bldP spid="41" grpId="0" animBg="1"/>
      <p:bldP spid="16" grpId="0" animBg="1"/>
      <p:bldP spid="42" grpId="0" animBg="1"/>
      <p:bldP spid="45" grpId="0" animBg="1"/>
      <p:bldP spid="48" grpId="0" animBg="1"/>
      <p:bldP spid="49" grpId="0" animBg="1"/>
      <p:bldP spid="51"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26537" y="1416134"/>
            <a:ext cx="3153201" cy="3680036"/>
            <a:chOff x="-36513" y="1887493"/>
            <a:chExt cx="4204499" cy="4906984"/>
          </a:xfrm>
        </p:grpSpPr>
        <p:sp>
          <p:nvSpPr>
            <p:cNvPr id="6" name="Line 29"/>
            <p:cNvSpPr>
              <a:spLocks noChangeShapeType="1"/>
            </p:cNvSpPr>
            <p:nvPr/>
          </p:nvSpPr>
          <p:spPr bwMode="gray">
            <a:xfrm flipH="1">
              <a:off x="2814" y="6365566"/>
              <a:ext cx="3036678" cy="246217"/>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sz="100" kern="0" dirty="0">
                <a:solidFill>
                  <a:sysClr val="windowText" lastClr="000000"/>
                </a:solidFill>
                <a:latin typeface="+mn-lt"/>
                <a:ea typeface="微软雅黑" panose="020B0503020204020204" charset="-122"/>
              </a:endParaRPr>
            </a:p>
          </p:txBody>
        </p:sp>
        <p:sp>
          <p:nvSpPr>
            <p:cNvPr id="3" name="Line 30"/>
            <p:cNvSpPr>
              <a:spLocks noChangeShapeType="1"/>
            </p:cNvSpPr>
            <p:nvPr/>
          </p:nvSpPr>
          <p:spPr bwMode="gray">
            <a:xfrm flipH="1">
              <a:off x="2814" y="3739251"/>
              <a:ext cx="656579" cy="2872533"/>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sz="100" kern="0" dirty="0">
                <a:solidFill>
                  <a:sysClr val="windowText" lastClr="000000"/>
                </a:solidFill>
                <a:latin typeface="+mn-lt"/>
                <a:ea typeface="微软雅黑" panose="020B0503020204020204" charset="-122"/>
              </a:endParaRPr>
            </a:p>
          </p:txBody>
        </p:sp>
        <p:sp>
          <p:nvSpPr>
            <p:cNvPr id="11" name="Line 34"/>
            <p:cNvSpPr>
              <a:spLocks noChangeShapeType="1"/>
            </p:cNvSpPr>
            <p:nvPr/>
          </p:nvSpPr>
          <p:spPr bwMode="gray">
            <a:xfrm flipH="1">
              <a:off x="2814" y="3511842"/>
              <a:ext cx="1793624" cy="3099940"/>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sz="100" kern="0" dirty="0">
                <a:solidFill>
                  <a:sysClr val="windowText" lastClr="000000"/>
                </a:solidFill>
                <a:latin typeface="+mn-lt"/>
                <a:ea typeface="微软雅黑" panose="020B0503020204020204" charset="-122"/>
              </a:endParaRPr>
            </a:p>
          </p:txBody>
        </p:sp>
        <p:sp>
          <p:nvSpPr>
            <p:cNvPr id="12" name="Line 35"/>
            <p:cNvSpPr>
              <a:spLocks noChangeShapeType="1"/>
            </p:cNvSpPr>
            <p:nvPr/>
          </p:nvSpPr>
          <p:spPr bwMode="gray">
            <a:xfrm flipH="1">
              <a:off x="2814" y="5375568"/>
              <a:ext cx="3118750" cy="1236215"/>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sz="100" kern="0" dirty="0">
                <a:solidFill>
                  <a:sysClr val="windowText" lastClr="000000"/>
                </a:solidFill>
                <a:latin typeface="+mn-lt"/>
                <a:ea typeface="微软雅黑" panose="020B0503020204020204" charset="-122"/>
              </a:endParaRPr>
            </a:p>
          </p:txBody>
        </p:sp>
        <p:sp>
          <p:nvSpPr>
            <p:cNvPr id="13" name="Line 36"/>
            <p:cNvSpPr>
              <a:spLocks noChangeShapeType="1"/>
            </p:cNvSpPr>
            <p:nvPr/>
          </p:nvSpPr>
          <p:spPr bwMode="gray">
            <a:xfrm flipH="1">
              <a:off x="2814" y="1887493"/>
              <a:ext cx="2010772" cy="4724290"/>
            </a:xfrm>
            <a:prstGeom prst="line">
              <a:avLst/>
            </a:prstGeom>
            <a:noFill/>
            <a:ln w="19050">
              <a:solidFill>
                <a:srgbClr val="2B2939"/>
              </a:solidFill>
              <a:round/>
            </a:ln>
            <a:effectLst/>
          </p:spPr>
          <p:txBody>
            <a:bodyPr/>
            <a:lstStyle/>
            <a:p>
              <a:pPr fontAlgn="auto">
                <a:spcBef>
                  <a:spcPts val="0"/>
                </a:spcBef>
                <a:spcAft>
                  <a:spcPts val="0"/>
                </a:spcAft>
                <a:defRPr/>
              </a:pPr>
              <a:endParaRPr lang="zh-CN" altLang="en-US" sz="100" kern="0" dirty="0">
                <a:solidFill>
                  <a:sysClr val="windowText" lastClr="000000"/>
                </a:solidFill>
                <a:latin typeface="+mn-lt"/>
                <a:ea typeface="微软雅黑" panose="020B0503020204020204" charset="-122"/>
              </a:endParaRPr>
            </a:p>
          </p:txBody>
        </p:sp>
        <p:sp>
          <p:nvSpPr>
            <p:cNvPr id="14" name="Line 37"/>
            <p:cNvSpPr>
              <a:spLocks noChangeShapeType="1"/>
            </p:cNvSpPr>
            <p:nvPr/>
          </p:nvSpPr>
          <p:spPr bwMode="gray">
            <a:xfrm flipH="1">
              <a:off x="2814" y="3316921"/>
              <a:ext cx="2487819" cy="3294862"/>
            </a:xfrm>
            <a:prstGeom prst="line">
              <a:avLst/>
            </a:prstGeom>
            <a:noFill/>
            <a:ln w="19050">
              <a:solidFill>
                <a:srgbClr val="2B2939"/>
              </a:solidFill>
              <a:round/>
            </a:ln>
            <a:effectLst/>
          </p:spPr>
          <p:txBody>
            <a:bodyPr/>
            <a:lstStyle/>
            <a:p>
              <a:pPr fontAlgn="auto">
                <a:spcBef>
                  <a:spcPts val="0"/>
                </a:spcBef>
                <a:spcAft>
                  <a:spcPts val="0"/>
                </a:spcAft>
                <a:defRPr/>
              </a:pPr>
              <a:endParaRPr lang="zh-CN" altLang="en-US" sz="100" kern="0" dirty="0">
                <a:solidFill>
                  <a:sysClr val="windowText" lastClr="000000"/>
                </a:solidFill>
                <a:latin typeface="+mn-lt"/>
                <a:ea typeface="微软雅黑" panose="020B0503020204020204" charset="-122"/>
              </a:endParaRPr>
            </a:p>
          </p:txBody>
        </p:sp>
        <p:sp>
          <p:nvSpPr>
            <p:cNvPr id="15" name="Line 38"/>
            <p:cNvSpPr>
              <a:spLocks noChangeShapeType="1"/>
            </p:cNvSpPr>
            <p:nvPr/>
          </p:nvSpPr>
          <p:spPr bwMode="gray">
            <a:xfrm flipH="1">
              <a:off x="2814" y="4681373"/>
              <a:ext cx="3065745" cy="1930410"/>
            </a:xfrm>
            <a:prstGeom prst="line">
              <a:avLst/>
            </a:prstGeom>
            <a:noFill/>
            <a:ln w="19050">
              <a:solidFill>
                <a:srgbClr val="2B2939"/>
              </a:solidFill>
              <a:round/>
            </a:ln>
            <a:effectLst/>
          </p:spPr>
          <p:txBody>
            <a:bodyPr/>
            <a:lstStyle/>
            <a:p>
              <a:pPr fontAlgn="auto">
                <a:spcBef>
                  <a:spcPts val="0"/>
                </a:spcBef>
                <a:spcAft>
                  <a:spcPts val="0"/>
                </a:spcAft>
                <a:defRPr/>
              </a:pPr>
              <a:endParaRPr lang="zh-CN" altLang="en-US" sz="100" kern="0" dirty="0">
                <a:solidFill>
                  <a:sysClr val="windowText" lastClr="000000"/>
                </a:solidFill>
                <a:latin typeface="+mn-lt"/>
                <a:ea typeface="微软雅黑" panose="020B0503020204020204" charset="-122"/>
              </a:endParaRPr>
            </a:p>
          </p:txBody>
        </p:sp>
        <p:sp>
          <p:nvSpPr>
            <p:cNvPr id="16" name="Line 39"/>
            <p:cNvSpPr>
              <a:spLocks noChangeShapeType="1"/>
            </p:cNvSpPr>
            <p:nvPr/>
          </p:nvSpPr>
          <p:spPr bwMode="gray">
            <a:xfrm flipH="1">
              <a:off x="2814" y="5808158"/>
              <a:ext cx="4165172" cy="803625"/>
            </a:xfrm>
            <a:prstGeom prst="line">
              <a:avLst/>
            </a:prstGeom>
            <a:noFill/>
            <a:ln w="19050">
              <a:solidFill>
                <a:srgbClr val="2B2939"/>
              </a:solidFill>
              <a:round/>
            </a:ln>
            <a:effectLst/>
          </p:spPr>
          <p:txBody>
            <a:bodyPr/>
            <a:lstStyle/>
            <a:p>
              <a:pPr fontAlgn="auto">
                <a:spcBef>
                  <a:spcPts val="0"/>
                </a:spcBef>
                <a:spcAft>
                  <a:spcPts val="0"/>
                </a:spcAft>
                <a:defRPr/>
              </a:pPr>
              <a:endParaRPr lang="zh-CN" altLang="en-US" sz="100" kern="0" dirty="0">
                <a:solidFill>
                  <a:sysClr val="windowText" lastClr="000000"/>
                </a:solidFill>
                <a:latin typeface="+mn-lt"/>
                <a:ea typeface="微软雅黑" panose="020B0503020204020204" charset="-122"/>
              </a:endParaRPr>
            </a:p>
          </p:txBody>
        </p:sp>
        <p:sp>
          <p:nvSpPr>
            <p:cNvPr id="33" name="Line 42"/>
            <p:cNvSpPr>
              <a:spLocks noChangeShapeType="1"/>
            </p:cNvSpPr>
            <p:nvPr/>
          </p:nvSpPr>
          <p:spPr bwMode="gray">
            <a:xfrm flipH="1">
              <a:off x="-36513" y="4250234"/>
              <a:ext cx="2708447" cy="2544243"/>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sz="100" kern="0" dirty="0">
                <a:solidFill>
                  <a:sysClr val="windowText" lastClr="000000"/>
                </a:solidFill>
                <a:latin typeface="+mn-lt"/>
                <a:ea typeface="微软雅黑" panose="020B0503020204020204" charset="-122"/>
              </a:endParaRPr>
            </a:p>
          </p:txBody>
        </p:sp>
      </p:grpSp>
      <p:sp>
        <p:nvSpPr>
          <p:cNvPr id="4" name="AutoShape 31"/>
          <p:cNvSpPr>
            <a:spLocks noChangeArrowheads="1"/>
          </p:cNvSpPr>
          <p:nvPr/>
        </p:nvSpPr>
        <p:spPr bwMode="gray">
          <a:xfrm>
            <a:off x="1348101" y="2466346"/>
            <a:ext cx="184653" cy="18465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3"/>
          </a:solidFill>
          <a:ln w="9525">
            <a:noFill/>
            <a:round/>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sp>
        <p:nvSpPr>
          <p:cNvPr id="9" name="AutoShape 32"/>
          <p:cNvSpPr>
            <a:spLocks noChangeArrowheads="1"/>
          </p:cNvSpPr>
          <p:nvPr/>
        </p:nvSpPr>
        <p:spPr bwMode="gray">
          <a:xfrm>
            <a:off x="1972585" y="3051079"/>
            <a:ext cx="184653" cy="18465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sp>
        <p:nvSpPr>
          <p:cNvPr id="10" name="AutoShape 33"/>
          <p:cNvSpPr>
            <a:spLocks noChangeArrowheads="1"/>
          </p:cNvSpPr>
          <p:nvPr/>
        </p:nvSpPr>
        <p:spPr bwMode="gray">
          <a:xfrm>
            <a:off x="2352149" y="3910227"/>
            <a:ext cx="184653" cy="18465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4"/>
          </a:solidFill>
          <a:ln w="9525">
            <a:noFill/>
            <a:round/>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grpSp>
        <p:nvGrpSpPr>
          <p:cNvPr id="38" name="组合 37"/>
          <p:cNvGrpSpPr/>
          <p:nvPr/>
        </p:nvGrpSpPr>
        <p:grpSpPr>
          <a:xfrm>
            <a:off x="2810" y="3413753"/>
            <a:ext cx="1763286" cy="1730057"/>
            <a:chOff x="2617" y="4551130"/>
            <a:chExt cx="2351177" cy="2306870"/>
          </a:xfrm>
          <a:solidFill>
            <a:srgbClr val="0170C1"/>
          </a:solidFill>
        </p:grpSpPr>
        <p:sp>
          <p:nvSpPr>
            <p:cNvPr id="34" name="Arc 43"/>
            <p:cNvSpPr/>
            <p:nvPr/>
          </p:nvSpPr>
          <p:spPr bwMode="gray">
            <a:xfrm>
              <a:off x="2617" y="4551130"/>
              <a:ext cx="2351177" cy="23068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3"/>
            </a:solidFill>
            <a:ln w="76200">
              <a:solidFill>
                <a:srgbClr val="E8E8E6"/>
              </a:solidFill>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sp>
          <p:nvSpPr>
            <p:cNvPr id="36" name="Text Box 45"/>
            <p:cNvSpPr txBox="1">
              <a:spLocks noChangeArrowheads="1"/>
            </p:cNvSpPr>
            <p:nvPr/>
          </p:nvSpPr>
          <p:spPr bwMode="gray">
            <a:xfrm>
              <a:off x="102992" y="5646057"/>
              <a:ext cx="1401860" cy="823005"/>
            </a:xfrm>
            <a:prstGeom prst="rect">
              <a:avLst/>
            </a:prstGeom>
            <a:noFill/>
            <a:ln>
              <a:noFill/>
            </a:ln>
            <a:effectLst/>
          </p:spPr>
          <p:txBody>
            <a:bodyPr>
              <a:spAutoFit/>
            </a:bodyPr>
            <a:lstStyle/>
            <a:p>
              <a:pPr algn="ctr" fontAlgn="auto">
                <a:spcBef>
                  <a:spcPts val="0"/>
                </a:spcBef>
                <a:spcAft>
                  <a:spcPts val="0"/>
                </a:spcAft>
                <a:defRPr/>
              </a:pPr>
              <a:r>
                <a:rPr lang="en-US" altLang="zh-CN" sz="1705" b="1" dirty="0">
                  <a:solidFill>
                    <a:schemeClr val="bg1"/>
                  </a:solidFill>
                  <a:latin typeface="微软雅黑" panose="020B0503020204020204" charset="-122"/>
                  <a:ea typeface="微软雅黑" panose="020B0503020204020204" charset="-122"/>
                </a:rPr>
                <a:t>YOUR TITLE</a:t>
              </a:r>
            </a:p>
          </p:txBody>
        </p:sp>
      </p:grpSp>
      <p:sp>
        <p:nvSpPr>
          <p:cNvPr id="22" name="AutoShape 50"/>
          <p:cNvSpPr>
            <a:spLocks noChangeArrowheads="1"/>
          </p:cNvSpPr>
          <p:nvPr/>
        </p:nvSpPr>
        <p:spPr bwMode="gray">
          <a:xfrm>
            <a:off x="3093325" y="4041023"/>
            <a:ext cx="530876" cy="53087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3"/>
          </a:solidFill>
          <a:ln w="9525">
            <a:noFill/>
            <a:round/>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sp>
        <p:nvSpPr>
          <p:cNvPr id="5" name="AutoShape 55"/>
          <p:cNvSpPr>
            <a:spLocks noChangeArrowheads="1"/>
          </p:cNvSpPr>
          <p:nvPr/>
        </p:nvSpPr>
        <p:spPr bwMode="gray">
          <a:xfrm>
            <a:off x="1372465" y="982713"/>
            <a:ext cx="530876" cy="53087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noFill/>
            <a:round/>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sp>
        <p:nvSpPr>
          <p:cNvPr id="27" name="AutoShape 56"/>
          <p:cNvSpPr>
            <a:spLocks noChangeArrowheads="1"/>
          </p:cNvSpPr>
          <p:nvPr/>
        </p:nvSpPr>
        <p:spPr bwMode="gray">
          <a:xfrm>
            <a:off x="1764851" y="2085500"/>
            <a:ext cx="530876" cy="53087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BBF09"/>
          </a:solidFill>
          <a:ln w="9525">
            <a:noFill/>
            <a:round/>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sp>
        <p:nvSpPr>
          <p:cNvPr id="28" name="AutoShape 57"/>
          <p:cNvSpPr>
            <a:spLocks noChangeArrowheads="1"/>
          </p:cNvSpPr>
          <p:nvPr/>
        </p:nvSpPr>
        <p:spPr bwMode="gray">
          <a:xfrm>
            <a:off x="2245718" y="3144688"/>
            <a:ext cx="530876" cy="53087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noFill/>
            <a:round/>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sp>
        <p:nvSpPr>
          <p:cNvPr id="29" name="AutoShape 58"/>
          <p:cNvSpPr>
            <a:spLocks noChangeArrowheads="1"/>
          </p:cNvSpPr>
          <p:nvPr/>
        </p:nvSpPr>
        <p:spPr bwMode="gray">
          <a:xfrm>
            <a:off x="476131" y="2618941"/>
            <a:ext cx="184653" cy="18465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sp>
        <p:nvSpPr>
          <p:cNvPr id="30" name="AutoShape 59"/>
          <p:cNvSpPr>
            <a:spLocks noChangeArrowheads="1"/>
          </p:cNvSpPr>
          <p:nvPr/>
        </p:nvSpPr>
        <p:spPr bwMode="gray">
          <a:xfrm>
            <a:off x="2299575" y="4692436"/>
            <a:ext cx="184653" cy="18465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4"/>
          </a:solidFill>
          <a:ln w="9525">
            <a:noFill/>
            <a:round/>
          </a:ln>
          <a:effectLst/>
        </p:spPr>
        <p:txBody>
          <a:bodyPr wrap="none" anchor="ctr"/>
          <a:lstStyle/>
          <a:p>
            <a:pPr fontAlgn="auto">
              <a:spcBef>
                <a:spcPts val="0"/>
              </a:spcBef>
              <a:spcAft>
                <a:spcPts val="0"/>
              </a:spcAft>
              <a:defRPr/>
            </a:pPr>
            <a:endParaRPr lang="zh-CN" altLang="en-US" sz="100" kern="0" dirty="0">
              <a:solidFill>
                <a:schemeClr val="tx1">
                  <a:lumMod val="75000"/>
                  <a:lumOff val="25000"/>
                </a:schemeClr>
              </a:solidFill>
              <a:latin typeface="微软雅黑" panose="020B0503020204020204" charset="-122"/>
              <a:ea typeface="微软雅黑" panose="020B0503020204020204" charset="-122"/>
            </a:endParaRPr>
          </a:p>
        </p:txBody>
      </p:sp>
      <p:sp>
        <p:nvSpPr>
          <p:cNvPr id="31" name="TextBox 170"/>
          <p:cNvSpPr txBox="1"/>
          <p:nvPr/>
        </p:nvSpPr>
        <p:spPr>
          <a:xfrm>
            <a:off x="2030289" y="684478"/>
            <a:ext cx="1728161" cy="237493"/>
          </a:xfrm>
          <a:prstGeom prst="rect">
            <a:avLst/>
          </a:prstGeom>
          <a:noFill/>
        </p:spPr>
        <p:txBody>
          <a:bodyPr wrap="square" lIns="68573" tIns="34286" rIns="68573" bIns="34286" rtlCol="0">
            <a:spAutoFit/>
          </a:bodyPr>
          <a:lstStyle/>
          <a:p>
            <a:pPr>
              <a:lnSpc>
                <a:spcPct val="120000"/>
              </a:lnSpc>
            </a:pPr>
            <a:r>
              <a:rPr lang="en-US" altLang="zh-CN" sz="995"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rPr>
              <a:t>1</a:t>
            </a:r>
            <a:r>
              <a:rPr lang="zh-CN" altLang="en-US" sz="995"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rPr>
              <a:t>、请替换文字内容</a:t>
            </a:r>
          </a:p>
        </p:txBody>
      </p:sp>
      <p:sp>
        <p:nvSpPr>
          <p:cNvPr id="32" name="TextBox 170"/>
          <p:cNvSpPr txBox="1"/>
          <p:nvPr/>
        </p:nvSpPr>
        <p:spPr>
          <a:xfrm>
            <a:off x="2628009" y="1691086"/>
            <a:ext cx="1728161" cy="237493"/>
          </a:xfrm>
          <a:prstGeom prst="rect">
            <a:avLst/>
          </a:prstGeom>
          <a:noFill/>
        </p:spPr>
        <p:txBody>
          <a:bodyPr wrap="square" lIns="68573" tIns="34286" rIns="68573" bIns="34286" rtlCol="0">
            <a:spAutoFit/>
          </a:bodyPr>
          <a:lstStyle/>
          <a:p>
            <a:pPr>
              <a:lnSpc>
                <a:spcPct val="120000"/>
              </a:lnSpc>
            </a:pPr>
            <a:r>
              <a:rPr lang="en-US" altLang="zh-CN" sz="995"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rPr>
              <a:t>2</a:t>
            </a:r>
            <a:r>
              <a:rPr lang="zh-CN" altLang="en-US" sz="995"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rPr>
              <a:t>、请替换文字内容</a:t>
            </a:r>
          </a:p>
        </p:txBody>
      </p:sp>
      <p:sp>
        <p:nvSpPr>
          <p:cNvPr id="35" name="TextBox 170"/>
          <p:cNvSpPr txBox="1"/>
          <p:nvPr/>
        </p:nvSpPr>
        <p:spPr>
          <a:xfrm>
            <a:off x="2951910" y="2787599"/>
            <a:ext cx="1728161" cy="220980"/>
          </a:xfrm>
          <a:prstGeom prst="rect">
            <a:avLst/>
          </a:prstGeom>
          <a:noFill/>
        </p:spPr>
        <p:txBody>
          <a:bodyPr wrap="square" lIns="68573" tIns="34286" rIns="68573" bIns="34286" rtlCol="0">
            <a:spAutoFit/>
          </a:bodyPr>
          <a:lstStyle/>
          <a:p>
            <a:pPr fontAlgn="auto">
              <a:spcBef>
                <a:spcPts val="0"/>
              </a:spcBef>
              <a:spcAft>
                <a:spcPts val="0"/>
              </a:spcAft>
              <a:defRPr/>
            </a:pPr>
            <a:r>
              <a:rPr lang="en-US" altLang="zh-CN" sz="995"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rPr>
              <a:t>3</a:t>
            </a:r>
            <a:r>
              <a:rPr lang="zh-CN" altLang="en-US" sz="995"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rPr>
              <a:t>、请替换文字内容</a:t>
            </a:r>
          </a:p>
        </p:txBody>
      </p:sp>
      <p:sp>
        <p:nvSpPr>
          <p:cNvPr id="43" name="TextBox 170"/>
          <p:cNvSpPr txBox="1"/>
          <p:nvPr/>
        </p:nvSpPr>
        <p:spPr>
          <a:xfrm>
            <a:off x="3787969" y="3793438"/>
            <a:ext cx="1728161" cy="237493"/>
          </a:xfrm>
          <a:prstGeom prst="rect">
            <a:avLst/>
          </a:prstGeom>
          <a:noFill/>
        </p:spPr>
        <p:txBody>
          <a:bodyPr wrap="square" lIns="68573" tIns="34286" rIns="68573" bIns="34286" rtlCol="0">
            <a:spAutoFit/>
          </a:bodyPr>
          <a:lstStyle/>
          <a:p>
            <a:pPr>
              <a:lnSpc>
                <a:spcPct val="120000"/>
              </a:lnSpc>
            </a:pPr>
            <a:r>
              <a:rPr lang="en-US" altLang="zh-CN" sz="995"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rPr>
              <a:t>4</a:t>
            </a:r>
            <a:r>
              <a:rPr lang="zh-CN" altLang="en-US" sz="995" dirty="0">
                <a:solidFill>
                  <a:schemeClr val="tx1">
                    <a:lumMod val="75000"/>
                    <a:lumOff val="25000"/>
                  </a:schemeClr>
                </a:solidFill>
                <a:latin typeface="微软雅黑" panose="020B0503020204020204" charset="-122"/>
                <a:ea typeface="微软雅黑" panose="020B0503020204020204" charset="-122"/>
                <a:cs typeface="+mn-ea"/>
                <a:sym typeface="Arial" panose="020B0604020202020204" pitchFamily="34" charset="0"/>
              </a:rPr>
              <a:t>、请替换文字内容</a:t>
            </a:r>
          </a:p>
        </p:txBody>
      </p:sp>
      <p:sp>
        <p:nvSpPr>
          <p:cNvPr id="17" name="矩形 16"/>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25"/>
          <p:cNvSpPr txBox="1"/>
          <p:nvPr/>
        </p:nvSpPr>
        <p:spPr>
          <a:xfrm>
            <a:off x="1239436" y="71529"/>
            <a:ext cx="3024336" cy="40011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研究的的重点和难点</a:t>
            </a:r>
          </a:p>
        </p:txBody>
      </p:sp>
      <p:sp>
        <p:nvSpPr>
          <p:cNvPr id="19"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0"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02</a:t>
            </a:r>
          </a:p>
        </p:txBody>
      </p:sp>
      <p:sp>
        <p:nvSpPr>
          <p:cNvPr id="21"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 name="流程图: 文档 1">
            <a:extLst>
              <a:ext uri="{FF2B5EF4-FFF2-40B4-BE49-F238E27FC236}">
                <a16:creationId xmlns:a16="http://schemas.microsoft.com/office/drawing/2014/main" id="{D80BFA25-7A74-4D45-A344-7E54D2788EFD}"/>
              </a:ext>
            </a:extLst>
          </p:cNvPr>
          <p:cNvSpPr/>
          <p:nvPr/>
        </p:nvSpPr>
        <p:spPr>
          <a:xfrm>
            <a:off x="2295727" y="969689"/>
            <a:ext cx="4320000" cy="576000"/>
          </a:xfrm>
          <a:prstGeom prst="flowChartDocumen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0" dirty="0">
                <a:solidFill>
                  <a:schemeClr val="bg1"/>
                </a:solidFill>
              </a:rPr>
              <a:t>1.</a:t>
            </a:r>
            <a:r>
              <a:rPr lang="en-US" altLang="zh-CN" sz="2400" dirty="0">
                <a:solidFill>
                  <a:schemeClr val="bg1"/>
                </a:solidFill>
              </a:rPr>
              <a:t>ROI</a:t>
            </a:r>
            <a:r>
              <a:rPr lang="zh-CN" altLang="en-US" sz="2400" dirty="0">
                <a:solidFill>
                  <a:schemeClr val="bg1"/>
                </a:solidFill>
              </a:rPr>
              <a:t>图像提取</a:t>
            </a:r>
            <a:endParaRPr lang="zh-CN" altLang="en-US" sz="2400" b="0" dirty="0">
              <a:solidFill>
                <a:schemeClr val="bg1"/>
              </a:solidFill>
            </a:endParaRPr>
          </a:p>
        </p:txBody>
      </p:sp>
      <p:sp>
        <p:nvSpPr>
          <p:cNvPr id="8" name="流程图: 文档 7">
            <a:extLst>
              <a:ext uri="{FF2B5EF4-FFF2-40B4-BE49-F238E27FC236}">
                <a16:creationId xmlns:a16="http://schemas.microsoft.com/office/drawing/2014/main" id="{A24AE64B-612F-47C6-BF58-27D7F314E4BD}"/>
              </a:ext>
            </a:extLst>
          </p:cNvPr>
          <p:cNvSpPr/>
          <p:nvPr/>
        </p:nvSpPr>
        <p:spPr>
          <a:xfrm rot="10800000">
            <a:off x="3184950" y="1878644"/>
            <a:ext cx="4320000" cy="576000"/>
          </a:xfrm>
          <a:prstGeom prst="flowChartDocumen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b="0" noProof="1">
              <a:solidFill>
                <a:schemeClr val="bg1"/>
              </a:solidFill>
            </a:endParaRPr>
          </a:p>
        </p:txBody>
      </p:sp>
      <p:sp>
        <p:nvSpPr>
          <p:cNvPr id="23" name="文本框 8">
            <a:extLst>
              <a:ext uri="{FF2B5EF4-FFF2-40B4-BE49-F238E27FC236}">
                <a16:creationId xmlns:a16="http://schemas.microsoft.com/office/drawing/2014/main" id="{BD58138A-F9C8-4E4A-B242-1F0CAC11735F}"/>
              </a:ext>
            </a:extLst>
          </p:cNvPr>
          <p:cNvSpPr txBox="1">
            <a:spLocks noChangeArrowheads="1"/>
          </p:cNvSpPr>
          <p:nvPr/>
        </p:nvSpPr>
        <p:spPr bwMode="auto">
          <a:xfrm>
            <a:off x="4626040" y="2042468"/>
            <a:ext cx="2079094" cy="369332"/>
          </a:xfrm>
          <a:prstGeom prst="rect">
            <a:avLst/>
          </a:prstGeom>
          <a:noFill/>
          <a:ln>
            <a:noFill/>
          </a:ln>
        </p:spPr>
        <p:txBody>
          <a:bodyPr wrap="none" lIns="0" tIns="0" rIns="0" bIns="0">
            <a:spAutoFit/>
          </a:bodyPr>
          <a:lstStyle/>
          <a:p>
            <a:pPr algn="ctr"/>
            <a:r>
              <a:rPr lang="en-US" altLang="zh-CN" sz="2400" b="0" dirty="0">
                <a:solidFill>
                  <a:schemeClr val="bg1"/>
                </a:solidFill>
                <a:latin typeface="Calibri" panose="020F0502020204030204" pitchFamily="34" charset="0"/>
              </a:rPr>
              <a:t>2.</a:t>
            </a:r>
            <a:r>
              <a:rPr lang="zh-CN" altLang="en-US" sz="2400" b="0" dirty="0">
                <a:solidFill>
                  <a:schemeClr val="bg1"/>
                </a:solidFill>
              </a:rPr>
              <a:t>标签数据制作</a:t>
            </a:r>
            <a:endParaRPr lang="zh-CN" altLang="en-US" sz="2400" b="0" dirty="0">
              <a:solidFill>
                <a:schemeClr val="bg1"/>
              </a:solidFill>
              <a:latin typeface="Calibri" panose="020F0502020204030204" pitchFamily="34" charset="0"/>
            </a:endParaRPr>
          </a:p>
        </p:txBody>
      </p:sp>
      <p:sp>
        <p:nvSpPr>
          <p:cNvPr id="54" name="流程图: 文档 53">
            <a:extLst>
              <a:ext uri="{FF2B5EF4-FFF2-40B4-BE49-F238E27FC236}">
                <a16:creationId xmlns:a16="http://schemas.microsoft.com/office/drawing/2014/main" id="{9D5B7D38-51F0-4A0E-9452-77D2F059CE31}"/>
              </a:ext>
            </a:extLst>
          </p:cNvPr>
          <p:cNvSpPr/>
          <p:nvPr/>
        </p:nvSpPr>
        <p:spPr>
          <a:xfrm>
            <a:off x="3624201" y="3071038"/>
            <a:ext cx="4320000" cy="576000"/>
          </a:xfrm>
          <a:prstGeom prst="flowChartDocumen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0" dirty="0">
                <a:solidFill>
                  <a:schemeClr val="bg1"/>
                </a:solidFill>
              </a:rPr>
              <a:t>3.</a:t>
            </a:r>
            <a:r>
              <a:rPr lang="zh-CN" altLang="en-US" sz="2400" b="0" dirty="0">
                <a:solidFill>
                  <a:schemeClr val="bg1"/>
                </a:solidFill>
              </a:rPr>
              <a:t>模型最优参数的选择</a:t>
            </a:r>
          </a:p>
        </p:txBody>
      </p:sp>
      <p:sp>
        <p:nvSpPr>
          <p:cNvPr id="56" name="流程图: 文档 55">
            <a:extLst>
              <a:ext uri="{FF2B5EF4-FFF2-40B4-BE49-F238E27FC236}">
                <a16:creationId xmlns:a16="http://schemas.microsoft.com/office/drawing/2014/main" id="{1DBBE1D8-5497-4C06-935C-891311F84DEC}"/>
              </a:ext>
            </a:extLst>
          </p:cNvPr>
          <p:cNvSpPr/>
          <p:nvPr/>
        </p:nvSpPr>
        <p:spPr>
          <a:xfrm rot="10800000">
            <a:off x="4135096" y="4055420"/>
            <a:ext cx="4320000" cy="576000"/>
          </a:xfrm>
          <a:prstGeom prst="flowChartDocumen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b="0" noProof="1">
              <a:solidFill>
                <a:schemeClr val="bg1"/>
              </a:solidFill>
            </a:endParaRPr>
          </a:p>
        </p:txBody>
      </p:sp>
      <p:sp>
        <p:nvSpPr>
          <p:cNvPr id="58" name="文本框 8">
            <a:extLst>
              <a:ext uri="{FF2B5EF4-FFF2-40B4-BE49-F238E27FC236}">
                <a16:creationId xmlns:a16="http://schemas.microsoft.com/office/drawing/2014/main" id="{F24CFE94-EAF4-40DF-8075-287847778BAC}"/>
              </a:ext>
            </a:extLst>
          </p:cNvPr>
          <p:cNvSpPr txBox="1">
            <a:spLocks noChangeArrowheads="1"/>
          </p:cNvSpPr>
          <p:nvPr/>
        </p:nvSpPr>
        <p:spPr bwMode="auto">
          <a:xfrm>
            <a:off x="5883956" y="4219244"/>
            <a:ext cx="1463541" cy="369332"/>
          </a:xfrm>
          <a:prstGeom prst="rect">
            <a:avLst/>
          </a:prstGeom>
          <a:noFill/>
          <a:ln>
            <a:noFill/>
          </a:ln>
        </p:spPr>
        <p:txBody>
          <a:bodyPr wrap="none" lIns="0" tIns="0" rIns="0" bIns="0">
            <a:spAutoFit/>
          </a:bodyPr>
          <a:lstStyle/>
          <a:p>
            <a:pPr algn="ctr"/>
            <a:r>
              <a:rPr lang="en-US" altLang="zh-CN" sz="2400" dirty="0">
                <a:solidFill>
                  <a:schemeClr val="bg1"/>
                </a:solidFill>
                <a:latin typeface="Calibri" panose="020F0502020204030204" pitchFamily="34" charset="0"/>
              </a:rPr>
              <a:t>4</a:t>
            </a:r>
            <a:r>
              <a:rPr lang="en-US" altLang="zh-CN" sz="2400" b="0" dirty="0">
                <a:solidFill>
                  <a:schemeClr val="bg1"/>
                </a:solidFill>
                <a:latin typeface="Calibri" panose="020F0502020204030204" pitchFamily="34" charset="0"/>
              </a:rPr>
              <a:t>.</a:t>
            </a:r>
            <a:r>
              <a:rPr lang="zh-CN" altLang="en-US" sz="2400" b="0" dirty="0">
                <a:solidFill>
                  <a:schemeClr val="bg1"/>
                </a:solidFill>
              </a:rPr>
              <a:t>特征筛选</a:t>
            </a:r>
            <a:endParaRPr lang="zh-CN" altLang="en-US" sz="2400" b="0" dirty="0">
              <a:solidFill>
                <a:schemeClr val="bg1"/>
              </a:solidFill>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9" advTm="1076">
        <p:zoom/>
      </p:transition>
    </mc:Choice>
    <mc:Fallback xmlns="">
      <p:transition advTm="1076">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8" presetClass="entr" presetSubtype="3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diamond(out)">
                                      <p:cBhvr>
                                        <p:cTn id="11" dur="2000"/>
                                        <p:tgtEl>
                                          <p:spTgt spid="37"/>
                                        </p:tgtEl>
                                      </p:cBhvr>
                                    </p:animEffect>
                                  </p:childTnLst>
                                </p:cTn>
                              </p:par>
                            </p:childTnLst>
                          </p:cTn>
                        </p:par>
                        <p:par>
                          <p:cTn id="12" fill="hold">
                            <p:stCondLst>
                              <p:cond delay="2500"/>
                            </p:stCondLst>
                            <p:childTnLst>
                              <p:par>
                                <p:cTn id="13" presetID="6" presetClass="entr" presetSubtype="16"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circle(in)">
                                      <p:cBhvr>
                                        <p:cTn id="15" dur="2000"/>
                                        <p:tgtEl>
                                          <p:spTgt spid="29"/>
                                        </p:tgtEl>
                                      </p:cBhvr>
                                    </p:animEffect>
                                  </p:childTnLst>
                                </p:cTn>
                              </p:par>
                              <p:par>
                                <p:cTn id="16" presetID="6" presetClass="entr" presetSubtype="16"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par>
                                <p:cTn id="19" presetID="6" presetClass="entr" presetSubtype="16" fill="hold" grpId="0" nodeType="withEffect">
                                  <p:stCondLst>
                                    <p:cond delay="20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2000"/>
                                        <p:tgtEl>
                                          <p:spTgt spid="9"/>
                                        </p:tgtEl>
                                      </p:cBhvr>
                                    </p:animEffect>
                                  </p:childTnLst>
                                </p:cTn>
                              </p:par>
                              <p:par>
                                <p:cTn id="22" presetID="6" presetClass="entr" presetSubtype="16" fill="hold" grpId="0" nodeType="withEffect">
                                  <p:stCondLst>
                                    <p:cond delay="800"/>
                                  </p:stCondLst>
                                  <p:childTnLst>
                                    <p:set>
                                      <p:cBhvr>
                                        <p:cTn id="23" dur="1" fill="hold">
                                          <p:stCondLst>
                                            <p:cond delay="0"/>
                                          </p:stCondLst>
                                        </p:cTn>
                                        <p:tgtEl>
                                          <p:spTgt spid="10"/>
                                        </p:tgtEl>
                                        <p:attrNameLst>
                                          <p:attrName>style.visibility</p:attrName>
                                        </p:attrNameLst>
                                      </p:cBhvr>
                                      <p:to>
                                        <p:strVal val="visible"/>
                                      </p:to>
                                    </p:set>
                                    <p:animEffect transition="in" filter="circle(in)">
                                      <p:cBhvr>
                                        <p:cTn id="24" dur="2000"/>
                                        <p:tgtEl>
                                          <p:spTgt spid="10"/>
                                        </p:tgtEl>
                                      </p:cBhvr>
                                    </p:animEffect>
                                  </p:childTnLst>
                                </p:cTn>
                              </p:par>
                              <p:par>
                                <p:cTn id="25" presetID="6" presetClass="entr" presetSubtype="16" fill="hold" grpId="0" nodeType="withEffect">
                                  <p:stCondLst>
                                    <p:cond delay="100"/>
                                  </p:stCondLst>
                                  <p:childTnLst>
                                    <p:set>
                                      <p:cBhvr>
                                        <p:cTn id="26" dur="1" fill="hold">
                                          <p:stCondLst>
                                            <p:cond delay="0"/>
                                          </p:stCondLst>
                                        </p:cTn>
                                        <p:tgtEl>
                                          <p:spTgt spid="30"/>
                                        </p:tgtEl>
                                        <p:attrNameLst>
                                          <p:attrName>style.visibility</p:attrName>
                                        </p:attrNameLst>
                                      </p:cBhvr>
                                      <p:to>
                                        <p:strVal val="visible"/>
                                      </p:to>
                                    </p:set>
                                    <p:animEffect transition="in" filter="circle(in)">
                                      <p:cBhvr>
                                        <p:cTn id="27" dur="2000"/>
                                        <p:tgtEl>
                                          <p:spTgt spid="30"/>
                                        </p:tgtEl>
                                      </p:cBhvr>
                                    </p:animEffect>
                                  </p:childTnLst>
                                </p:cTn>
                              </p:par>
                              <p:par>
                                <p:cTn id="28" presetID="6" presetClass="entr" presetSubtype="16" fill="hold" grpId="0" nodeType="withEffect">
                                  <p:stCondLst>
                                    <p:cond delay="700"/>
                                  </p:stCondLst>
                                  <p:childTnLst>
                                    <p:set>
                                      <p:cBhvr>
                                        <p:cTn id="29" dur="1" fill="hold">
                                          <p:stCondLst>
                                            <p:cond delay="0"/>
                                          </p:stCondLst>
                                        </p:cTn>
                                        <p:tgtEl>
                                          <p:spTgt spid="22"/>
                                        </p:tgtEl>
                                        <p:attrNameLst>
                                          <p:attrName>style.visibility</p:attrName>
                                        </p:attrNameLst>
                                      </p:cBhvr>
                                      <p:to>
                                        <p:strVal val="visible"/>
                                      </p:to>
                                    </p:set>
                                    <p:animEffect transition="in" filter="circle(in)">
                                      <p:cBhvr>
                                        <p:cTn id="30" dur="2000"/>
                                        <p:tgtEl>
                                          <p:spTgt spid="22"/>
                                        </p:tgtEl>
                                      </p:cBhvr>
                                    </p:animEffect>
                                  </p:childTnLst>
                                </p:cTn>
                              </p:par>
                              <p:par>
                                <p:cTn id="31" presetID="6" presetClass="entr" presetSubtype="16" fill="hold" grpId="0" nodeType="withEffect">
                                  <p:stCondLst>
                                    <p:cond delay="500"/>
                                  </p:stCondLst>
                                  <p:childTnLst>
                                    <p:set>
                                      <p:cBhvr>
                                        <p:cTn id="32" dur="1" fill="hold">
                                          <p:stCondLst>
                                            <p:cond delay="0"/>
                                          </p:stCondLst>
                                        </p:cTn>
                                        <p:tgtEl>
                                          <p:spTgt spid="28"/>
                                        </p:tgtEl>
                                        <p:attrNameLst>
                                          <p:attrName>style.visibility</p:attrName>
                                        </p:attrNameLst>
                                      </p:cBhvr>
                                      <p:to>
                                        <p:strVal val="visible"/>
                                      </p:to>
                                    </p:set>
                                    <p:animEffect transition="in" filter="circle(in)">
                                      <p:cBhvr>
                                        <p:cTn id="33" dur="2000"/>
                                        <p:tgtEl>
                                          <p:spTgt spid="28"/>
                                        </p:tgtEl>
                                      </p:cBhvr>
                                    </p:animEffect>
                                  </p:childTnLst>
                                </p:cTn>
                              </p:par>
                              <p:par>
                                <p:cTn id="34" presetID="6" presetClass="entr" presetSubtype="16" fill="hold" grpId="0" nodeType="withEffect">
                                  <p:stCondLst>
                                    <p:cond delay="300"/>
                                  </p:stCondLst>
                                  <p:childTnLst>
                                    <p:set>
                                      <p:cBhvr>
                                        <p:cTn id="35" dur="1" fill="hold">
                                          <p:stCondLst>
                                            <p:cond delay="0"/>
                                          </p:stCondLst>
                                        </p:cTn>
                                        <p:tgtEl>
                                          <p:spTgt spid="27"/>
                                        </p:tgtEl>
                                        <p:attrNameLst>
                                          <p:attrName>style.visibility</p:attrName>
                                        </p:attrNameLst>
                                      </p:cBhvr>
                                      <p:to>
                                        <p:strVal val="visible"/>
                                      </p:to>
                                    </p:set>
                                    <p:animEffect transition="in" filter="circle(in)">
                                      <p:cBhvr>
                                        <p:cTn id="36" dur="2000"/>
                                        <p:tgtEl>
                                          <p:spTgt spid="27"/>
                                        </p:tgtEl>
                                      </p:cBhvr>
                                    </p:animEffect>
                                  </p:childTnLst>
                                </p:cTn>
                              </p:par>
                              <p:par>
                                <p:cTn id="37" presetID="6" presetClass="entr" presetSubtype="16" fill="hold" grpId="0" nodeType="withEffect">
                                  <p:stCondLst>
                                    <p:cond delay="600"/>
                                  </p:stCondLst>
                                  <p:childTnLst>
                                    <p:set>
                                      <p:cBhvr>
                                        <p:cTn id="38" dur="1" fill="hold">
                                          <p:stCondLst>
                                            <p:cond delay="0"/>
                                          </p:stCondLst>
                                        </p:cTn>
                                        <p:tgtEl>
                                          <p:spTgt spid="5"/>
                                        </p:tgtEl>
                                        <p:attrNameLst>
                                          <p:attrName>style.visibility</p:attrName>
                                        </p:attrNameLst>
                                      </p:cBhvr>
                                      <p:to>
                                        <p:strVal val="visible"/>
                                      </p:to>
                                    </p:set>
                                    <p:animEffect transition="in" filter="circle(in)">
                                      <p:cBhvr>
                                        <p:cTn id="39" dur="2000"/>
                                        <p:tgtEl>
                                          <p:spTgt spid="5"/>
                                        </p:tgtEl>
                                      </p:cBhvr>
                                    </p:animEffect>
                                  </p:childTnLst>
                                </p:cTn>
                              </p:par>
                            </p:childTnLst>
                          </p:cTn>
                        </p:par>
                        <p:par>
                          <p:cTn id="40" fill="hold">
                            <p:stCondLst>
                              <p:cond delay="4500"/>
                            </p:stCondLst>
                            <p:childTnLst>
                              <p:par>
                                <p:cTn id="41" presetID="1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left)">
                                      <p:cBhvr>
                                        <p:cTn id="44" dur="500"/>
                                        <p:tgtEl>
                                          <p:spTgt spid="31"/>
                                        </p:tgtEl>
                                      </p:cBhvr>
                                    </p:animEffect>
                                  </p:childTnLst>
                                </p:cTn>
                              </p:par>
                            </p:childTnLst>
                          </p:cTn>
                        </p:par>
                        <p:par>
                          <p:cTn id="45" fill="hold">
                            <p:stCondLst>
                              <p:cond delay="5000"/>
                            </p:stCondLst>
                            <p:childTnLst>
                              <p:par>
                                <p:cTn id="46" presetID="12" presetClass="entr" presetSubtype="2"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p:tgtEl>
                                          <p:spTgt spid="32"/>
                                        </p:tgtEl>
                                        <p:attrNameLst>
                                          <p:attrName>ppt_x</p:attrName>
                                        </p:attrNameLst>
                                      </p:cBhvr>
                                      <p:tavLst>
                                        <p:tav tm="0">
                                          <p:val>
                                            <p:strVal val="#ppt_x+#ppt_w*1.125000"/>
                                          </p:val>
                                        </p:tav>
                                        <p:tav tm="100000">
                                          <p:val>
                                            <p:strVal val="#ppt_x"/>
                                          </p:val>
                                        </p:tav>
                                      </p:tavLst>
                                    </p:anim>
                                    <p:animEffect transition="in" filter="wipe(left)">
                                      <p:cBhvr>
                                        <p:cTn id="49" dur="500"/>
                                        <p:tgtEl>
                                          <p:spTgt spid="32"/>
                                        </p:tgtEl>
                                      </p:cBhvr>
                                    </p:animEffect>
                                  </p:childTnLst>
                                </p:cTn>
                              </p:par>
                            </p:childTnLst>
                          </p:cTn>
                        </p:par>
                        <p:par>
                          <p:cTn id="50" fill="hold">
                            <p:stCondLst>
                              <p:cond delay="5500"/>
                            </p:stCondLst>
                            <p:childTnLst>
                              <p:par>
                                <p:cTn id="51" presetID="12" presetClass="entr" presetSubtype="2"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p:tgtEl>
                                          <p:spTgt spid="35"/>
                                        </p:tgtEl>
                                        <p:attrNameLst>
                                          <p:attrName>ppt_x</p:attrName>
                                        </p:attrNameLst>
                                      </p:cBhvr>
                                      <p:tavLst>
                                        <p:tav tm="0">
                                          <p:val>
                                            <p:strVal val="#ppt_x+#ppt_w*1.125000"/>
                                          </p:val>
                                        </p:tav>
                                        <p:tav tm="100000">
                                          <p:val>
                                            <p:strVal val="#ppt_x"/>
                                          </p:val>
                                        </p:tav>
                                      </p:tavLst>
                                    </p:anim>
                                    <p:animEffect transition="in" filter="wipe(left)">
                                      <p:cBhvr>
                                        <p:cTn id="54" dur="500"/>
                                        <p:tgtEl>
                                          <p:spTgt spid="35"/>
                                        </p:tgtEl>
                                      </p:cBhvr>
                                    </p:animEffect>
                                  </p:childTnLst>
                                </p:cTn>
                              </p:par>
                            </p:childTnLst>
                          </p:cTn>
                        </p:par>
                        <p:par>
                          <p:cTn id="55" fill="hold">
                            <p:stCondLst>
                              <p:cond delay="6000"/>
                            </p:stCondLst>
                            <p:childTnLst>
                              <p:par>
                                <p:cTn id="56" presetID="12" presetClass="entr" presetSubtype="2"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p:tgtEl>
                                          <p:spTgt spid="43"/>
                                        </p:tgtEl>
                                        <p:attrNameLst>
                                          <p:attrName>ppt_x</p:attrName>
                                        </p:attrNameLst>
                                      </p:cBhvr>
                                      <p:tavLst>
                                        <p:tav tm="0">
                                          <p:val>
                                            <p:strVal val="#ppt_x+#ppt_w*1.125000"/>
                                          </p:val>
                                        </p:tav>
                                        <p:tav tm="100000">
                                          <p:val>
                                            <p:strVal val="#ppt_x"/>
                                          </p:val>
                                        </p:tav>
                                      </p:tavLst>
                                    </p:anim>
                                    <p:animEffect transition="in" filter="wipe(left)">
                                      <p:cBhvr>
                                        <p:cTn id="59" dur="500"/>
                                        <p:tgtEl>
                                          <p:spTgt spid="43"/>
                                        </p:tgtEl>
                                      </p:cBhvr>
                                    </p:animEffect>
                                  </p:childTnLst>
                                </p:cTn>
                              </p:par>
                              <p:par>
                                <p:cTn id="60" presetID="16" presetClass="entr" presetSubtype="21" fill="hold" grpId="0" nodeType="withEffect">
                                  <p:stCondLst>
                                    <p:cond delay="250"/>
                                  </p:stCondLst>
                                  <p:childTnLst>
                                    <p:set>
                                      <p:cBhvr>
                                        <p:cTn id="61" dur="1" fill="hold">
                                          <p:stCondLst>
                                            <p:cond delay="0"/>
                                          </p:stCondLst>
                                        </p:cTn>
                                        <p:tgtEl>
                                          <p:spTgt spid="18"/>
                                        </p:tgtEl>
                                        <p:attrNameLst>
                                          <p:attrName>style.visibility</p:attrName>
                                        </p:attrNameLst>
                                      </p:cBhvr>
                                      <p:to>
                                        <p:strVal val="visible"/>
                                      </p:to>
                                    </p:set>
                                    <p:animEffect transition="in" filter="barn(inVertical)">
                                      <p:cBhvr>
                                        <p:cTn id="62" dur="500"/>
                                        <p:tgtEl>
                                          <p:spTgt spid="18"/>
                                        </p:tgtEl>
                                      </p:cBhvr>
                                    </p:animEffect>
                                  </p:childTnLst>
                                </p:cTn>
                              </p:par>
                              <p:par>
                                <p:cTn id="63" presetID="16" presetClass="entr" presetSubtype="21" fill="hold" grpId="0" nodeType="withEffect">
                                  <p:stCondLst>
                                    <p:cond delay="250"/>
                                  </p:stCondLst>
                                  <p:childTnLst>
                                    <p:set>
                                      <p:cBhvr>
                                        <p:cTn id="64" dur="1" fill="hold">
                                          <p:stCondLst>
                                            <p:cond delay="0"/>
                                          </p:stCondLst>
                                        </p:cTn>
                                        <p:tgtEl>
                                          <p:spTgt spid="20"/>
                                        </p:tgtEl>
                                        <p:attrNameLst>
                                          <p:attrName>style.visibility</p:attrName>
                                        </p:attrNameLst>
                                      </p:cBhvr>
                                      <p:to>
                                        <p:strVal val="visible"/>
                                      </p:to>
                                    </p:set>
                                    <p:animEffect transition="in" filter="barn(inVertical)">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 grpId="0" bldLvl="0" animBg="1"/>
      <p:bldP spid="10" grpId="0" bldLvl="0" animBg="1"/>
      <p:bldP spid="22" grpId="0" bldLvl="0" animBg="1"/>
      <p:bldP spid="5" grpId="0" bldLvl="0" animBg="1"/>
      <p:bldP spid="27" grpId="0" bldLvl="0" animBg="1"/>
      <p:bldP spid="28" grpId="0" bldLvl="0" animBg="1"/>
      <p:bldP spid="29" grpId="0" bldLvl="0" animBg="1"/>
      <p:bldP spid="30" grpId="0" bldLvl="0" animBg="1"/>
      <p:bldP spid="31" grpId="0"/>
      <p:bldP spid="32" grpId="0"/>
      <p:bldP spid="35" grpId="0"/>
      <p:bldP spid="43" grpId="0"/>
      <p:bldP spid="18" grpId="0" bldLvl="0" animBg="1"/>
      <p:bldP spid="2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54532" y="1238885"/>
            <a:ext cx="5125720" cy="1442703"/>
          </a:xfrm>
          <a:prstGeom prst="rect">
            <a:avLst/>
          </a:prstGeom>
          <a:noFill/>
          <a:effectLst/>
        </p:spPr>
        <p:txBody>
          <a:bodyPr wrap="square" rtlCol="0">
            <a:spAutoFit/>
          </a:bodyPr>
          <a:lstStyle/>
          <a:p>
            <a:pPr algn="ctr">
              <a:lnSpc>
                <a:spcPct val="90000"/>
              </a:lnSpc>
            </a:pPr>
            <a:r>
              <a:rPr lang="en-US" sz="6000" b="1" dirty="0">
                <a:solidFill>
                  <a:srgbClr val="D00000"/>
                </a:solidFill>
                <a:latin typeface="微软雅黑" panose="020B0503020204020204" charset="-122"/>
                <a:ea typeface="微软雅黑" panose="020B0503020204020204" charset="-122"/>
              </a:rPr>
              <a:t>03</a:t>
            </a:r>
          </a:p>
          <a:p>
            <a:pPr algn="ctr">
              <a:lnSpc>
                <a:spcPct val="90000"/>
              </a:lnSpc>
            </a:pPr>
            <a:r>
              <a:rPr lang="zh-CN" altLang="en-US" sz="3750" b="1" dirty="0">
                <a:solidFill>
                  <a:srgbClr val="D00000"/>
                </a:solidFill>
                <a:latin typeface="微软雅黑" panose="020B0503020204020204" charset="-122"/>
                <a:ea typeface="微软雅黑" panose="020B0503020204020204" charset="-122"/>
              </a:rPr>
              <a:t>后续的研究工作</a:t>
            </a:r>
            <a:endParaRPr lang="en-US" sz="3750" b="1" dirty="0">
              <a:solidFill>
                <a:srgbClr val="D00000"/>
              </a:solidFill>
              <a:latin typeface="微软雅黑" panose="020B0503020204020204" charset="-122"/>
              <a:ea typeface="微软雅黑" panose="020B0503020204020204" charset="-122"/>
            </a:endParaRPr>
          </a:p>
        </p:txBody>
      </p:sp>
      <p:sp>
        <p:nvSpPr>
          <p:cNvPr id="10" name="文本框 3"/>
          <p:cNvSpPr txBox="1"/>
          <p:nvPr/>
        </p:nvSpPr>
        <p:spPr>
          <a:xfrm>
            <a:off x="4638058" y="2722184"/>
            <a:ext cx="4004388" cy="307777"/>
          </a:xfrm>
          <a:prstGeom prst="rect">
            <a:avLst/>
          </a:prstGeom>
          <a:noFill/>
          <a:effectLst/>
        </p:spPr>
        <p:txBody>
          <a:bodyPr wrap="square" rtlCol="0">
            <a:spAutoFit/>
          </a:bodyPr>
          <a:lstStyle/>
          <a:p>
            <a:pPr algn="ctr"/>
            <a:r>
              <a:rPr lang="en-US" altLang="zh-CN" sz="1400" dirty="0">
                <a:solidFill>
                  <a:schemeClr val="tx1">
                    <a:lumMod val="75000"/>
                    <a:lumOff val="25000"/>
                  </a:schemeClr>
                </a:solidFill>
                <a:latin typeface="微软雅黑" panose="020B0503020204020204" charset="-122"/>
                <a:ea typeface="微软雅黑" panose="020B0503020204020204" charset="-122"/>
              </a:rPr>
              <a:t>Further Plan</a:t>
            </a:r>
            <a:endParaRPr lang="zh-CN" altLang="en-US" sz="1400" dirty="0">
              <a:solidFill>
                <a:schemeClr val="tx1">
                  <a:lumMod val="75000"/>
                  <a:lumOff val="25000"/>
                </a:schemeClr>
              </a:solidFill>
              <a:latin typeface="微软雅黑" panose="020B0503020204020204" charset="-122"/>
              <a:ea typeface="微软雅黑" panose="020B0503020204020204" charset="-122"/>
            </a:endParaRPr>
          </a:p>
        </p:txBody>
      </p:sp>
      <p:cxnSp>
        <p:nvCxnSpPr>
          <p:cNvPr id="13" name="直接连接符 12"/>
          <p:cNvCxnSpPr/>
          <p:nvPr/>
        </p:nvCxnSpPr>
        <p:spPr>
          <a:xfrm>
            <a:off x="4645377" y="2650311"/>
            <a:ext cx="38350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645377" y="3048012"/>
            <a:ext cx="38350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15063" y="-300804"/>
            <a:ext cx="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flipH="1">
            <a:off x="8776798" y="4293452"/>
            <a:ext cx="381730" cy="850900"/>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1350">
              <a:solidFill>
                <a:srgbClr val="0070C0"/>
              </a:solidFill>
            </a:endParaRPr>
          </a:p>
        </p:txBody>
      </p:sp>
      <p:sp>
        <p:nvSpPr>
          <p:cNvPr id="40" name="流程图: 决策 39"/>
          <p:cNvSpPr/>
          <p:nvPr/>
        </p:nvSpPr>
        <p:spPr>
          <a:xfrm>
            <a:off x="2352938" y="-31267"/>
            <a:ext cx="1653894" cy="15680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流程图: 决策 40"/>
          <p:cNvSpPr/>
          <p:nvPr/>
        </p:nvSpPr>
        <p:spPr>
          <a:xfrm>
            <a:off x="-867126" y="-557816"/>
            <a:ext cx="2848704" cy="27008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直角三角形 15"/>
          <p:cNvSpPr/>
          <p:nvPr/>
        </p:nvSpPr>
        <p:spPr>
          <a:xfrm rot="4680755">
            <a:off x="2892590" y="3323236"/>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直角三角形 41"/>
          <p:cNvSpPr/>
          <p:nvPr/>
        </p:nvSpPr>
        <p:spPr>
          <a:xfrm rot="15485977">
            <a:off x="3309831" y="2929208"/>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p:nvSpPr>
        <p:spPr>
          <a:xfrm>
            <a:off x="-1200516" y="1751392"/>
            <a:ext cx="2223616" cy="2108216"/>
          </a:xfrm>
          <a:prstGeom prst="flowChartDecision">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直角三角形 47"/>
          <p:cNvSpPr/>
          <p:nvPr/>
        </p:nvSpPr>
        <p:spPr>
          <a:xfrm rot="18571015">
            <a:off x="3126884" y="4352024"/>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直角三角形 48"/>
          <p:cNvSpPr/>
          <p:nvPr/>
        </p:nvSpPr>
        <p:spPr>
          <a:xfrm rot="18571015">
            <a:off x="3910963" y="1658511"/>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流程图: 决策 50"/>
          <p:cNvSpPr/>
          <p:nvPr/>
        </p:nvSpPr>
        <p:spPr>
          <a:xfrm>
            <a:off x="1323252" y="4030590"/>
            <a:ext cx="1872539" cy="1775359"/>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流程图: 决策 19">
            <a:extLst>
              <a:ext uri="{FF2B5EF4-FFF2-40B4-BE49-F238E27FC236}">
                <a16:creationId xmlns:a16="http://schemas.microsoft.com/office/drawing/2014/main" id="{8930F347-4F23-41ED-9D82-E4445EFEC54E}"/>
              </a:ext>
            </a:extLst>
          </p:cNvPr>
          <p:cNvSpPr/>
          <p:nvPr/>
        </p:nvSpPr>
        <p:spPr>
          <a:xfrm>
            <a:off x="686383" y="850264"/>
            <a:ext cx="3030600" cy="2873319"/>
          </a:xfrm>
          <a:prstGeom prst="flowChartDecision">
            <a:avLst/>
          </a:prstGeom>
          <a:blipFill dpi="0" rotWithShape="1">
            <a:blip r:embed="rId3"/>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流程图: 决策 20">
            <a:extLst>
              <a:ext uri="{FF2B5EF4-FFF2-40B4-BE49-F238E27FC236}">
                <a16:creationId xmlns:a16="http://schemas.microsoft.com/office/drawing/2014/main" id="{7983E4B6-72B1-450C-8AD9-C1B1F63BC5D6}"/>
              </a:ext>
            </a:extLst>
          </p:cNvPr>
          <p:cNvSpPr/>
          <p:nvPr/>
        </p:nvSpPr>
        <p:spPr>
          <a:xfrm>
            <a:off x="126718" y="2976542"/>
            <a:ext cx="1977244" cy="1874631"/>
          </a:xfrm>
          <a:prstGeom prst="flowChartDecision">
            <a:avLst/>
          </a:prstGeom>
          <a:blipFill dpi="0" rotWithShape="1">
            <a:blip r:embed="rId4"/>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693330011"/>
      </p:ext>
    </p:extLst>
  </p:cSld>
  <p:clrMapOvr>
    <a:masterClrMapping/>
  </p:clrMapOvr>
  <mc:AlternateContent xmlns:mc="http://schemas.openxmlformats.org/markup-compatibility/2006" xmlns:p14="http://schemas.microsoft.com/office/powerpoint/2010/main">
    <mc:Choice Requires="p14">
      <p:transition p14:dur="9" advTm="1451">
        <p:zoom/>
      </p:transition>
    </mc:Choice>
    <mc:Fallback xmlns="">
      <p:transition advTm="1451">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p:cTn id="52" dur="500" fill="hold"/>
                                        <p:tgtEl>
                                          <p:spTgt spid="51"/>
                                        </p:tgtEl>
                                        <p:attrNameLst>
                                          <p:attrName>ppt_w</p:attrName>
                                        </p:attrNameLst>
                                      </p:cBhvr>
                                      <p:tavLst>
                                        <p:tav tm="0">
                                          <p:val>
                                            <p:fltVal val="0"/>
                                          </p:val>
                                        </p:tav>
                                        <p:tav tm="100000">
                                          <p:val>
                                            <p:strVal val="#ppt_w"/>
                                          </p:val>
                                        </p:tav>
                                      </p:tavLst>
                                    </p:anim>
                                    <p:anim calcmode="lin" valueType="num">
                                      <p:cBhvr>
                                        <p:cTn id="53" dur="500" fill="hold"/>
                                        <p:tgtEl>
                                          <p:spTgt spid="51"/>
                                        </p:tgtEl>
                                        <p:attrNameLst>
                                          <p:attrName>ppt_h</p:attrName>
                                        </p:attrNameLst>
                                      </p:cBhvr>
                                      <p:tavLst>
                                        <p:tav tm="0">
                                          <p:val>
                                            <p:fltVal val="0"/>
                                          </p:val>
                                        </p:tav>
                                        <p:tav tm="100000">
                                          <p:val>
                                            <p:strVal val="#ppt_h"/>
                                          </p:val>
                                        </p:tav>
                                      </p:tavLst>
                                    </p:anim>
                                    <p:animEffect transition="in" filter="fade">
                                      <p:cBhvr>
                                        <p:cTn id="54" dur="500"/>
                                        <p:tgtEl>
                                          <p:spTgt spid="51"/>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up)">
                                      <p:cBhvr>
                                        <p:cTn id="58" dur="1000"/>
                                        <p:tgtEl>
                                          <p:spTgt spid="10"/>
                                        </p:tgtEl>
                                      </p:cBhvr>
                                    </p:animEffect>
                                  </p:childTnLst>
                                </p:cTn>
                              </p:par>
                              <p:par>
                                <p:cTn id="59" presetID="22" presetClass="entr" presetSubtype="1"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up)">
                                      <p:cBhvr>
                                        <p:cTn id="61" dur="1000"/>
                                        <p:tgtEl>
                                          <p:spTgt spid="13"/>
                                        </p:tgtEl>
                                      </p:cBhvr>
                                    </p:animEffect>
                                  </p:childTnLst>
                                </p:cTn>
                              </p:par>
                              <p:par>
                                <p:cTn id="62" presetID="22" presetClass="entr" presetSubtype="1"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up)">
                                      <p:cBhvr>
                                        <p:cTn id="64" dur="1000"/>
                                        <p:tgtEl>
                                          <p:spTgt spid="3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1000"/>
                                        <p:tgtEl>
                                          <p:spTgt spid="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43" grpId="0" animBg="1"/>
      <p:bldP spid="40" grpId="0" animBg="1"/>
      <p:bldP spid="41" grpId="0" animBg="1"/>
      <p:bldP spid="16" grpId="0" animBg="1"/>
      <p:bldP spid="42" grpId="0" animBg="1"/>
      <p:bldP spid="45" grpId="0" animBg="1"/>
      <p:bldP spid="48" grpId="0" animBg="1"/>
      <p:bldP spid="49" grpId="0" animBg="1"/>
      <p:bldP spid="51"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rot="198227">
            <a:off x="-37172" y="2316312"/>
            <a:ext cx="9193488" cy="649391"/>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rgbClr val="D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3" name="任意多边形 32"/>
          <p:cNvSpPr/>
          <p:nvPr/>
        </p:nvSpPr>
        <p:spPr>
          <a:xfrm rot="21338589" flipV="1">
            <a:off x="-19108" y="2346783"/>
            <a:ext cx="9193488" cy="325604"/>
          </a:xfrm>
          <a:custGeom>
            <a:avLst/>
            <a:gdLst>
              <a:gd name="connsiteX0" fmla="*/ 20526 w 12256069"/>
              <a:gd name="connsiteY0" fmla="*/ 79640 h 865720"/>
              <a:gd name="connsiteX1" fmla="*/ 165669 w 12256069"/>
              <a:gd name="connsiteY1" fmla="*/ 253811 h 865720"/>
              <a:gd name="connsiteX2" fmla="*/ 1239726 w 12256069"/>
              <a:gd name="connsiteY2" fmla="*/ 863411 h 865720"/>
              <a:gd name="connsiteX3" fmla="*/ 2995955 w 12256069"/>
              <a:gd name="connsiteY3" fmla="*/ 7068 h 865720"/>
              <a:gd name="connsiteX4" fmla="*/ 4636069 w 12256069"/>
              <a:gd name="connsiteY4" fmla="*/ 544097 h 865720"/>
              <a:gd name="connsiteX5" fmla="*/ 6029441 w 12256069"/>
              <a:gd name="connsiteY5" fmla="*/ 573125 h 865720"/>
              <a:gd name="connsiteX6" fmla="*/ 7234126 w 12256069"/>
              <a:gd name="connsiteY6" fmla="*/ 7068 h 865720"/>
              <a:gd name="connsiteX7" fmla="*/ 8627498 w 12256069"/>
              <a:gd name="connsiteY7" fmla="*/ 457011 h 865720"/>
              <a:gd name="connsiteX8" fmla="*/ 9875726 w 12256069"/>
              <a:gd name="connsiteY8" fmla="*/ 7068 h 865720"/>
              <a:gd name="connsiteX9" fmla="*/ 11225555 w 12256069"/>
              <a:gd name="connsiteY9" fmla="*/ 195754 h 865720"/>
              <a:gd name="connsiteX10" fmla="*/ 11835155 w 12256069"/>
              <a:gd name="connsiteY10" fmla="*/ 384440 h 865720"/>
              <a:gd name="connsiteX11" fmla="*/ 12256069 w 12256069"/>
              <a:gd name="connsiteY11" fmla="*/ 398954 h 8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6069" h="865720">
                <a:moveTo>
                  <a:pt x="20526" y="79640"/>
                </a:moveTo>
                <a:cubicBezTo>
                  <a:pt x="-8503" y="101411"/>
                  <a:pt x="-37531" y="123183"/>
                  <a:pt x="165669" y="253811"/>
                </a:cubicBezTo>
                <a:cubicBezTo>
                  <a:pt x="368869" y="384440"/>
                  <a:pt x="768012" y="904535"/>
                  <a:pt x="1239726" y="863411"/>
                </a:cubicBezTo>
                <a:cubicBezTo>
                  <a:pt x="1711440" y="822287"/>
                  <a:pt x="2429898" y="60287"/>
                  <a:pt x="2995955" y="7068"/>
                </a:cubicBezTo>
                <a:cubicBezTo>
                  <a:pt x="3562012" y="-46151"/>
                  <a:pt x="4130488" y="449754"/>
                  <a:pt x="4636069" y="544097"/>
                </a:cubicBezTo>
                <a:cubicBezTo>
                  <a:pt x="5141650" y="638440"/>
                  <a:pt x="5596432" y="662630"/>
                  <a:pt x="6029441" y="573125"/>
                </a:cubicBezTo>
                <a:cubicBezTo>
                  <a:pt x="6462450" y="483620"/>
                  <a:pt x="6801117" y="26420"/>
                  <a:pt x="7234126" y="7068"/>
                </a:cubicBezTo>
                <a:cubicBezTo>
                  <a:pt x="7667136" y="-12284"/>
                  <a:pt x="8187231" y="457011"/>
                  <a:pt x="8627498" y="457011"/>
                </a:cubicBezTo>
                <a:cubicBezTo>
                  <a:pt x="9067765" y="457011"/>
                  <a:pt x="9442717" y="50611"/>
                  <a:pt x="9875726" y="7068"/>
                </a:cubicBezTo>
                <a:cubicBezTo>
                  <a:pt x="10308736" y="-36475"/>
                  <a:pt x="10898984" y="132859"/>
                  <a:pt x="11225555" y="195754"/>
                </a:cubicBezTo>
                <a:cubicBezTo>
                  <a:pt x="11552126" y="258649"/>
                  <a:pt x="11663403" y="350573"/>
                  <a:pt x="11835155" y="384440"/>
                </a:cubicBezTo>
                <a:cubicBezTo>
                  <a:pt x="12006907" y="418307"/>
                  <a:pt x="12256069" y="398954"/>
                  <a:pt x="12256069" y="398954"/>
                </a:cubicBez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4" name="矩形 3"/>
          <p:cNvSpPr/>
          <p:nvPr/>
        </p:nvSpPr>
        <p:spPr>
          <a:xfrm>
            <a:off x="1185464" y="3368041"/>
            <a:ext cx="2069797" cy="630942"/>
          </a:xfrm>
          <a:prstGeom prst="rect">
            <a:avLst/>
          </a:prstGeom>
        </p:spPr>
        <p:txBody>
          <a:bodyPr wrap="none">
            <a:spAutoFit/>
          </a:bodyPr>
          <a:lstStyle/>
          <a:p>
            <a:pPr lvl="0" algn="ctr"/>
            <a:r>
              <a:rPr lang="zh-CN" altLang="en-US" sz="2100" dirty="0">
                <a:solidFill>
                  <a:srgbClr val="FF0000"/>
                </a:solidFill>
                <a:latin typeface="微软雅黑" panose="020B0503020204020204" charset="-122"/>
                <a:ea typeface="微软雅黑" panose="020B0503020204020204" charset="-122"/>
              </a:rPr>
              <a:t>目前的研究进展</a:t>
            </a:r>
            <a:endParaRPr lang="en-US" altLang="zh-CN" sz="2100" dirty="0">
              <a:solidFill>
                <a:srgbClr val="FF0000"/>
              </a:solidFill>
              <a:latin typeface="微软雅黑" panose="020B0503020204020204" charset="-122"/>
              <a:ea typeface="微软雅黑" panose="020B0503020204020204" charset="-122"/>
            </a:endParaRPr>
          </a:p>
          <a:p>
            <a:pPr lvl="0" algn="ctr"/>
            <a:r>
              <a:rPr lang="en-US" altLang="zh-CN" sz="1400" dirty="0">
                <a:solidFill>
                  <a:srgbClr val="FF0000"/>
                </a:solidFill>
                <a:latin typeface="微软雅黑" panose="020B0503020204020204" charset="-122"/>
                <a:ea typeface="微软雅黑" panose="020B0503020204020204" charset="-122"/>
              </a:rPr>
              <a:t>Current Progress</a:t>
            </a:r>
            <a:endParaRPr lang="zh-CN" altLang="en-US" sz="1400" dirty="0">
              <a:solidFill>
                <a:srgbClr val="FF0000"/>
              </a:solidFill>
              <a:latin typeface="微软雅黑" panose="020B0503020204020204" charset="-122"/>
              <a:ea typeface="微软雅黑" panose="020B0503020204020204" charset="-122"/>
            </a:endParaRPr>
          </a:p>
        </p:txBody>
      </p:sp>
      <p:sp>
        <p:nvSpPr>
          <p:cNvPr id="13" name="矩形 12"/>
          <p:cNvSpPr/>
          <p:nvPr/>
        </p:nvSpPr>
        <p:spPr>
          <a:xfrm>
            <a:off x="3439543" y="3368041"/>
            <a:ext cx="2339102" cy="630942"/>
          </a:xfrm>
          <a:prstGeom prst="rect">
            <a:avLst/>
          </a:prstGeom>
        </p:spPr>
        <p:txBody>
          <a:bodyPr wrap="none">
            <a:spAutoFit/>
          </a:bodyPr>
          <a:lstStyle/>
          <a:p>
            <a:pPr lvl="0" algn="ctr"/>
            <a:r>
              <a:rPr lang="zh-CN" altLang="en-US" sz="2100" dirty="0">
                <a:solidFill>
                  <a:schemeClr val="tx1">
                    <a:lumMod val="75000"/>
                    <a:lumOff val="25000"/>
                  </a:schemeClr>
                </a:solidFill>
                <a:latin typeface="微软雅黑" panose="020B0503020204020204" charset="-122"/>
                <a:ea typeface="微软雅黑" panose="020B0503020204020204" charset="-122"/>
              </a:rPr>
              <a:t>研究的重点与难点</a:t>
            </a:r>
            <a:endParaRPr lang="en-US" altLang="zh-CN" sz="2100" dirty="0">
              <a:solidFill>
                <a:schemeClr val="tx1">
                  <a:lumMod val="75000"/>
                  <a:lumOff val="25000"/>
                </a:schemeClr>
              </a:solidFill>
              <a:latin typeface="微软雅黑" panose="020B0503020204020204" charset="-122"/>
              <a:ea typeface="微软雅黑" panose="020B0503020204020204" charset="-122"/>
            </a:endParaRPr>
          </a:p>
          <a:p>
            <a:pPr lvl="0" algn="ctr"/>
            <a:r>
              <a:rPr lang="en-US" altLang="zh-CN" sz="1400" dirty="0">
                <a:solidFill>
                  <a:schemeClr val="tx1">
                    <a:lumMod val="75000"/>
                    <a:lumOff val="25000"/>
                  </a:schemeClr>
                </a:solidFill>
                <a:latin typeface="微软雅黑" panose="020B0503020204020204" charset="-122"/>
                <a:ea typeface="微软雅黑" panose="020B0503020204020204" charset="-122"/>
              </a:rPr>
              <a:t>Emphasis and Difficulties</a:t>
            </a:r>
            <a:endParaRPr lang="zh-CN" altLang="en-US" sz="1400" dirty="0">
              <a:solidFill>
                <a:schemeClr val="tx1">
                  <a:lumMod val="75000"/>
                  <a:lumOff val="25000"/>
                </a:schemeClr>
              </a:solidFill>
              <a:latin typeface="微软雅黑" panose="020B0503020204020204" charset="-122"/>
              <a:ea typeface="微软雅黑" panose="020B0503020204020204" charset="-122"/>
            </a:endParaRPr>
          </a:p>
        </p:txBody>
      </p:sp>
      <p:sp>
        <p:nvSpPr>
          <p:cNvPr id="16" name="矩形 15"/>
          <p:cNvSpPr/>
          <p:nvPr/>
        </p:nvSpPr>
        <p:spPr>
          <a:xfrm>
            <a:off x="6131010" y="3368041"/>
            <a:ext cx="2069797" cy="630942"/>
          </a:xfrm>
          <a:prstGeom prst="rect">
            <a:avLst/>
          </a:prstGeom>
        </p:spPr>
        <p:txBody>
          <a:bodyPr wrap="none">
            <a:spAutoFit/>
          </a:bodyPr>
          <a:lstStyle/>
          <a:p>
            <a:pPr lvl="0" algn="ctr"/>
            <a:r>
              <a:rPr lang="zh-CN" altLang="en-US" sz="2100" dirty="0">
                <a:solidFill>
                  <a:srgbClr val="FF0000"/>
                </a:solidFill>
                <a:latin typeface="微软雅黑" panose="020B0503020204020204" charset="-122"/>
                <a:ea typeface="微软雅黑" panose="020B0503020204020204" charset="-122"/>
              </a:rPr>
              <a:t>后期的安排计划</a:t>
            </a:r>
            <a:endParaRPr lang="en-US" altLang="zh-CN" sz="2100" dirty="0">
              <a:solidFill>
                <a:srgbClr val="FF0000"/>
              </a:solidFill>
              <a:latin typeface="微软雅黑" panose="020B0503020204020204" charset="-122"/>
              <a:ea typeface="微软雅黑" panose="020B0503020204020204" charset="-122"/>
            </a:endParaRPr>
          </a:p>
          <a:p>
            <a:pPr lvl="0" algn="ctr"/>
            <a:r>
              <a:rPr lang="en-US" altLang="zh-CN" sz="1400" dirty="0">
                <a:solidFill>
                  <a:srgbClr val="FF0000"/>
                </a:solidFill>
                <a:latin typeface="微软雅黑" panose="020B0503020204020204" charset="-122"/>
                <a:ea typeface="微软雅黑" panose="020B0503020204020204" charset="-122"/>
              </a:rPr>
              <a:t>Further Plan</a:t>
            </a:r>
            <a:endParaRPr lang="zh-CN" altLang="en-US" sz="1400" dirty="0">
              <a:solidFill>
                <a:srgbClr val="FF0000"/>
              </a:solidFill>
              <a:latin typeface="微软雅黑" panose="020B0503020204020204" charset="-122"/>
              <a:ea typeface="微软雅黑" panose="020B0503020204020204" charset="-122"/>
            </a:endParaRPr>
          </a:p>
        </p:txBody>
      </p:sp>
      <p:sp>
        <p:nvSpPr>
          <p:cNvPr id="36" name="文本框 3"/>
          <p:cNvSpPr txBox="1"/>
          <p:nvPr/>
        </p:nvSpPr>
        <p:spPr>
          <a:xfrm>
            <a:off x="3390740" y="800989"/>
            <a:ext cx="2362758" cy="437515"/>
          </a:xfrm>
          <a:prstGeom prst="rect">
            <a:avLst/>
          </a:prstGeom>
          <a:noFill/>
          <a:effectLst/>
        </p:spPr>
        <p:txBody>
          <a:bodyPr wrap="square" rtlCol="0">
            <a:spAutoFit/>
          </a:bodyPr>
          <a:lstStyle/>
          <a:p>
            <a:pPr algn="ctr"/>
            <a:r>
              <a:rPr lang="zh-CN" altLang="en-US" sz="2250" b="1" dirty="0">
                <a:solidFill>
                  <a:schemeClr val="tx1">
                    <a:lumMod val="65000"/>
                    <a:lumOff val="35000"/>
                  </a:schemeClr>
                </a:solidFill>
                <a:latin typeface="微软雅黑" panose="020B0503020204020204" charset="-122"/>
                <a:ea typeface="微软雅黑" panose="020B0503020204020204" charset="-122"/>
              </a:rPr>
              <a:t>目录</a:t>
            </a:r>
          </a:p>
        </p:txBody>
      </p:sp>
      <p:sp>
        <p:nvSpPr>
          <p:cNvPr id="37" name="矩形 36"/>
          <p:cNvSpPr/>
          <p:nvPr/>
        </p:nvSpPr>
        <p:spPr>
          <a:xfrm>
            <a:off x="3520559" y="465637"/>
            <a:ext cx="2103120" cy="506730"/>
          </a:xfrm>
          <a:prstGeom prst="rect">
            <a:avLst/>
          </a:prstGeom>
          <a:noFill/>
        </p:spPr>
        <p:txBody>
          <a:bodyPr wrap="none">
            <a:spAutoFit/>
          </a:bodyPr>
          <a:lstStyle/>
          <a:p>
            <a:pPr lvl="0" algn="ctr"/>
            <a:r>
              <a:rPr lang="en-US" altLang="zh-CN" sz="2700" b="1" dirty="0">
                <a:solidFill>
                  <a:srgbClr val="D00000"/>
                </a:solidFill>
                <a:latin typeface="微软雅黑" panose="020B0503020204020204" charset="-122"/>
                <a:ea typeface="微软雅黑" panose="020B0503020204020204" charset="-122"/>
                <a:sym typeface="Arial" panose="020B0604020202020204" pitchFamily="34" charset="0"/>
              </a:rPr>
              <a:t>CONTENTS</a:t>
            </a:r>
          </a:p>
        </p:txBody>
      </p:sp>
      <p:grpSp>
        <p:nvGrpSpPr>
          <p:cNvPr id="38" name="组合 37"/>
          <p:cNvGrpSpPr/>
          <p:nvPr/>
        </p:nvGrpSpPr>
        <p:grpSpPr>
          <a:xfrm>
            <a:off x="1733761" y="2099679"/>
            <a:ext cx="973201" cy="963514"/>
            <a:chOff x="1486694" y="2665507"/>
            <a:chExt cx="1297399" cy="1284485"/>
          </a:xfrm>
        </p:grpSpPr>
        <p:sp>
          <p:nvSpPr>
            <p:cNvPr id="39" name="Freeform 5"/>
            <p:cNvSpPr/>
            <p:nvPr/>
          </p:nvSpPr>
          <p:spPr bwMode="auto">
            <a:xfrm rot="5400000">
              <a:off x="1476182" y="2728182"/>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40" name="矩形 39"/>
            <p:cNvSpPr/>
            <p:nvPr/>
          </p:nvSpPr>
          <p:spPr>
            <a:xfrm>
              <a:off x="1486694" y="3047437"/>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r>
                <a:rPr lang="en-US" altLang="zh-CN" sz="2100" b="1" dirty="0">
                  <a:latin typeface="微软雅黑" panose="020B0503020204020204" charset="-122"/>
                  <a:ea typeface="微软雅黑" panose="020B0503020204020204" charset="-122"/>
                </a:rPr>
                <a:t>01</a:t>
              </a:r>
              <a:endParaRPr lang="zh-CN" altLang="en-US" sz="2100" b="1" dirty="0">
                <a:latin typeface="微软雅黑" panose="020B0503020204020204" charset="-122"/>
                <a:ea typeface="微软雅黑" panose="020B0503020204020204" charset="-122"/>
              </a:endParaRPr>
            </a:p>
          </p:txBody>
        </p:sp>
      </p:grpSp>
      <p:grpSp>
        <p:nvGrpSpPr>
          <p:cNvPr id="41" name="组合 40"/>
          <p:cNvGrpSpPr/>
          <p:nvPr/>
        </p:nvGrpSpPr>
        <p:grpSpPr>
          <a:xfrm>
            <a:off x="4122491" y="2099679"/>
            <a:ext cx="973201" cy="963514"/>
            <a:chOff x="4222998" y="2665507"/>
            <a:chExt cx="1297399" cy="1284485"/>
          </a:xfrm>
        </p:grpSpPr>
        <p:sp>
          <p:nvSpPr>
            <p:cNvPr id="42" name="Freeform 5"/>
            <p:cNvSpPr/>
            <p:nvPr/>
          </p:nvSpPr>
          <p:spPr bwMode="auto">
            <a:xfrm rot="5400000">
              <a:off x="4226425" y="2728182"/>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43" name="矩形 42"/>
            <p:cNvSpPr/>
            <p:nvPr/>
          </p:nvSpPr>
          <p:spPr>
            <a:xfrm>
              <a:off x="4222998" y="3078969"/>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r>
                <a:rPr lang="en-US" altLang="zh-CN" sz="2100" b="1" dirty="0">
                  <a:latin typeface="微软雅黑" panose="020B0503020204020204" charset="-122"/>
                  <a:ea typeface="微软雅黑" panose="020B0503020204020204" charset="-122"/>
                </a:rPr>
                <a:t>02</a:t>
              </a:r>
              <a:endParaRPr lang="zh-CN" altLang="en-US" sz="2100" b="1" dirty="0">
                <a:latin typeface="微软雅黑" panose="020B0503020204020204" charset="-122"/>
                <a:ea typeface="微软雅黑" panose="020B0503020204020204" charset="-122"/>
              </a:endParaRPr>
            </a:p>
          </p:txBody>
        </p:sp>
      </p:grpSp>
      <p:grpSp>
        <p:nvGrpSpPr>
          <p:cNvPr id="44" name="组合 43"/>
          <p:cNvGrpSpPr/>
          <p:nvPr/>
        </p:nvGrpSpPr>
        <p:grpSpPr>
          <a:xfrm>
            <a:off x="6679307" y="2099891"/>
            <a:ext cx="973201" cy="963514"/>
            <a:chOff x="6959302" y="2689493"/>
            <a:chExt cx="1297399" cy="1284485"/>
          </a:xfrm>
        </p:grpSpPr>
        <p:sp>
          <p:nvSpPr>
            <p:cNvPr id="45" name="Freeform 5"/>
            <p:cNvSpPr/>
            <p:nvPr/>
          </p:nvSpPr>
          <p:spPr bwMode="auto">
            <a:xfrm rot="5400000">
              <a:off x="6967655" y="2752168"/>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46" name="矩形 45"/>
            <p:cNvSpPr/>
            <p:nvPr/>
          </p:nvSpPr>
          <p:spPr>
            <a:xfrm>
              <a:off x="6959302" y="3068303"/>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r>
                <a:rPr lang="en-US" altLang="zh-CN" sz="2100" b="1" dirty="0">
                  <a:latin typeface="微软雅黑" panose="020B0503020204020204" charset="-122"/>
                  <a:ea typeface="微软雅黑" panose="020B0503020204020204" charset="-122"/>
                </a:rPr>
                <a:t>03</a:t>
              </a:r>
              <a:endParaRPr lang="zh-CN" altLang="en-US" sz="2100" b="1"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p14:dur="9" advTm="4212">
        <p:zoom/>
      </p:transition>
    </mc:Choice>
    <mc:Fallback xmlns="">
      <p:transition advTm="4212">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ppt_x"/>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55" presetClass="entr" presetSubtype="0" fill="hold" grpId="0" nodeType="afterEffect">
                                  <p:stCondLst>
                                    <p:cond delay="0"/>
                                  </p:stCondLst>
                                  <p:iterate type="lt">
                                    <p:tmPct val="0"/>
                                  </p:iterate>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strVal val="#ppt_w*0.70"/>
                                          </p:val>
                                        </p:tav>
                                        <p:tav tm="100000">
                                          <p:val>
                                            <p:strVal val="#ppt_w"/>
                                          </p:val>
                                        </p:tav>
                                      </p:tavLst>
                                    </p:anim>
                                    <p:anim calcmode="lin" valueType="num">
                                      <p:cBhvr>
                                        <p:cTn id="13" dur="500" fill="hold"/>
                                        <p:tgtEl>
                                          <p:spTgt spid="37"/>
                                        </p:tgtEl>
                                        <p:attrNameLst>
                                          <p:attrName>ppt_h</p:attrName>
                                        </p:attrNameLst>
                                      </p:cBhvr>
                                      <p:tavLst>
                                        <p:tav tm="0">
                                          <p:val>
                                            <p:strVal val="#ppt_h"/>
                                          </p:val>
                                        </p:tav>
                                        <p:tav tm="100000">
                                          <p:val>
                                            <p:strVal val="#ppt_h"/>
                                          </p:val>
                                        </p:tav>
                                      </p:tavLst>
                                    </p:anim>
                                    <p:animEffect transition="in" filter="fade">
                                      <p:cBhvr>
                                        <p:cTn id="14" dur="500"/>
                                        <p:tgtEl>
                                          <p:spTgt spid="37"/>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1500"/>
                                        <p:tgtEl>
                                          <p:spTgt spid="3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1500"/>
                                        <p:tgtEl>
                                          <p:spTgt spid="3"/>
                                        </p:tgtEl>
                                      </p:cBhvr>
                                    </p:animEffect>
                                  </p:childTnLst>
                                </p:cTn>
                              </p:par>
                            </p:childTnLst>
                          </p:cTn>
                        </p:par>
                        <p:par>
                          <p:cTn id="22" fill="hold">
                            <p:stCondLst>
                              <p:cond delay="2750"/>
                            </p:stCondLst>
                            <p:childTnLst>
                              <p:par>
                                <p:cTn id="23" presetID="49" presetClass="entr" presetSubtype="0" decel="100000"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1000" fill="hold"/>
                                        <p:tgtEl>
                                          <p:spTgt spid="38"/>
                                        </p:tgtEl>
                                        <p:attrNameLst>
                                          <p:attrName>ppt_w</p:attrName>
                                        </p:attrNameLst>
                                      </p:cBhvr>
                                      <p:tavLst>
                                        <p:tav tm="0">
                                          <p:val>
                                            <p:fltVal val="0"/>
                                          </p:val>
                                        </p:tav>
                                        <p:tav tm="100000">
                                          <p:val>
                                            <p:strVal val="#ppt_w"/>
                                          </p:val>
                                        </p:tav>
                                      </p:tavLst>
                                    </p:anim>
                                    <p:anim calcmode="lin" valueType="num">
                                      <p:cBhvr>
                                        <p:cTn id="26" dur="1000" fill="hold"/>
                                        <p:tgtEl>
                                          <p:spTgt spid="38"/>
                                        </p:tgtEl>
                                        <p:attrNameLst>
                                          <p:attrName>ppt_h</p:attrName>
                                        </p:attrNameLst>
                                      </p:cBhvr>
                                      <p:tavLst>
                                        <p:tav tm="0">
                                          <p:val>
                                            <p:fltVal val="0"/>
                                          </p:val>
                                        </p:tav>
                                        <p:tav tm="100000">
                                          <p:val>
                                            <p:strVal val="#ppt_h"/>
                                          </p:val>
                                        </p:tav>
                                      </p:tavLst>
                                    </p:anim>
                                    <p:anim calcmode="lin" valueType="num">
                                      <p:cBhvr>
                                        <p:cTn id="27" dur="1000" fill="hold"/>
                                        <p:tgtEl>
                                          <p:spTgt spid="38"/>
                                        </p:tgtEl>
                                        <p:attrNameLst>
                                          <p:attrName>style.rotation</p:attrName>
                                        </p:attrNameLst>
                                      </p:cBhvr>
                                      <p:tavLst>
                                        <p:tav tm="0">
                                          <p:val>
                                            <p:fltVal val="360"/>
                                          </p:val>
                                        </p:tav>
                                        <p:tav tm="100000">
                                          <p:val>
                                            <p:fltVal val="0"/>
                                          </p:val>
                                        </p:tav>
                                      </p:tavLst>
                                    </p:anim>
                                    <p:animEffect transition="in" filter="fade">
                                      <p:cBhvr>
                                        <p:cTn id="28" dur="1000"/>
                                        <p:tgtEl>
                                          <p:spTgt spid="38"/>
                                        </p:tgtEl>
                                      </p:cBhvr>
                                    </p:animEffect>
                                  </p:childTnLst>
                                </p:cTn>
                              </p:par>
                              <p:par>
                                <p:cTn id="29" presetID="2" presetClass="entr" presetSubtype="2" fill="hold" grpId="0" nodeType="with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par>
                          <p:cTn id="33" fill="hold">
                            <p:stCondLst>
                              <p:cond delay="4300"/>
                            </p:stCondLst>
                            <p:childTnLst>
                              <p:par>
                                <p:cTn id="34" presetID="49" presetClass="entr" presetSubtype="0" decel="100000"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 calcmode="lin" valueType="num">
                                      <p:cBhvr>
                                        <p:cTn id="38" dur="1000" fill="hold"/>
                                        <p:tgtEl>
                                          <p:spTgt spid="41"/>
                                        </p:tgtEl>
                                        <p:attrNameLst>
                                          <p:attrName>style.rotation</p:attrName>
                                        </p:attrNameLst>
                                      </p:cBhvr>
                                      <p:tavLst>
                                        <p:tav tm="0">
                                          <p:val>
                                            <p:fltVal val="360"/>
                                          </p:val>
                                        </p:tav>
                                        <p:tav tm="100000">
                                          <p:val>
                                            <p:fltVal val="0"/>
                                          </p:val>
                                        </p:tav>
                                      </p:tavLst>
                                    </p:anim>
                                    <p:animEffect transition="in" filter="fade">
                                      <p:cBhvr>
                                        <p:cTn id="39" dur="1000"/>
                                        <p:tgtEl>
                                          <p:spTgt spid="41"/>
                                        </p:tgtEl>
                                      </p:cBhvr>
                                    </p:animEffect>
                                  </p:childTnLst>
                                </p:cTn>
                              </p:par>
                              <p:par>
                                <p:cTn id="40" presetID="2" presetClass="entr" presetSubtype="2" fill="hold" grpId="0" nodeType="withEffect">
                                  <p:stCondLst>
                                    <p:cond delay="0"/>
                                  </p:stCondLst>
                                  <p:iterate type="lt">
                                    <p:tmPct val="10000"/>
                                  </p:iterate>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6300"/>
                            </p:stCondLst>
                            <p:childTnLst>
                              <p:par>
                                <p:cTn id="45" presetID="49" presetClass="entr" presetSubtype="0" decel="10000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1000" fill="hold"/>
                                        <p:tgtEl>
                                          <p:spTgt spid="44"/>
                                        </p:tgtEl>
                                        <p:attrNameLst>
                                          <p:attrName>ppt_w</p:attrName>
                                        </p:attrNameLst>
                                      </p:cBhvr>
                                      <p:tavLst>
                                        <p:tav tm="0">
                                          <p:val>
                                            <p:fltVal val="0"/>
                                          </p:val>
                                        </p:tav>
                                        <p:tav tm="100000">
                                          <p:val>
                                            <p:strVal val="#ppt_w"/>
                                          </p:val>
                                        </p:tav>
                                      </p:tavLst>
                                    </p:anim>
                                    <p:anim calcmode="lin" valueType="num">
                                      <p:cBhvr>
                                        <p:cTn id="48" dur="1000" fill="hold"/>
                                        <p:tgtEl>
                                          <p:spTgt spid="44"/>
                                        </p:tgtEl>
                                        <p:attrNameLst>
                                          <p:attrName>ppt_h</p:attrName>
                                        </p:attrNameLst>
                                      </p:cBhvr>
                                      <p:tavLst>
                                        <p:tav tm="0">
                                          <p:val>
                                            <p:fltVal val="0"/>
                                          </p:val>
                                        </p:tav>
                                        <p:tav tm="100000">
                                          <p:val>
                                            <p:strVal val="#ppt_h"/>
                                          </p:val>
                                        </p:tav>
                                      </p:tavLst>
                                    </p:anim>
                                    <p:anim calcmode="lin" valueType="num">
                                      <p:cBhvr>
                                        <p:cTn id="49" dur="1000" fill="hold"/>
                                        <p:tgtEl>
                                          <p:spTgt spid="44"/>
                                        </p:tgtEl>
                                        <p:attrNameLst>
                                          <p:attrName>style.rotation</p:attrName>
                                        </p:attrNameLst>
                                      </p:cBhvr>
                                      <p:tavLst>
                                        <p:tav tm="0">
                                          <p:val>
                                            <p:fltVal val="360"/>
                                          </p:val>
                                        </p:tav>
                                        <p:tav tm="100000">
                                          <p:val>
                                            <p:fltVal val="0"/>
                                          </p:val>
                                        </p:tav>
                                      </p:tavLst>
                                    </p:anim>
                                    <p:animEffect transition="in" filter="fade">
                                      <p:cBhvr>
                                        <p:cTn id="50" dur="1000"/>
                                        <p:tgtEl>
                                          <p:spTgt spid="44"/>
                                        </p:tgtEl>
                                      </p:cBhvr>
                                    </p:animEffect>
                                  </p:childTnLst>
                                </p:cTn>
                              </p:par>
                              <p:par>
                                <p:cTn id="51" presetID="2" presetClass="entr" presetSubtype="2" fill="hold" grpId="0" nodeType="withEffect">
                                  <p:stCondLst>
                                    <p:cond delay="0"/>
                                  </p:stCondLst>
                                  <p:iterate type="lt">
                                    <p:tmPct val="10000"/>
                                  </p:iterate>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1+#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3" grpId="0" bldLvl="0" animBg="1"/>
      <p:bldP spid="4" grpId="0"/>
      <p:bldP spid="13" grpId="0"/>
      <p:bldP spid="16" grpId="0"/>
      <p:bldP spid="36" grpId="0" bldLvl="0" animBg="1"/>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同心圆 54"/>
          <p:cNvSpPr/>
          <p:nvPr/>
        </p:nvSpPr>
        <p:spPr>
          <a:xfrm>
            <a:off x="704181" y="2496113"/>
            <a:ext cx="2610971" cy="2610971"/>
          </a:xfrm>
          <a:prstGeom prst="donut">
            <a:avLst>
              <a:gd name="adj" fmla="val 7852"/>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extrusionH="95250" prstMaterial="flat">
            <a:bevelT w="95250" h="69850"/>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lumMod val="75000"/>
                  <a:lumOff val="25000"/>
                </a:schemeClr>
              </a:solidFill>
            </a:endParaRPr>
          </a:p>
        </p:txBody>
      </p:sp>
      <p:sp>
        <p:nvSpPr>
          <p:cNvPr id="56" name="同心圆 55"/>
          <p:cNvSpPr/>
          <p:nvPr/>
        </p:nvSpPr>
        <p:spPr>
          <a:xfrm>
            <a:off x="1037612" y="2604119"/>
            <a:ext cx="1944110" cy="1944110"/>
          </a:xfrm>
          <a:prstGeom prst="donut">
            <a:avLst>
              <a:gd name="adj" fmla="val 7852"/>
            </a:avLst>
          </a:prstGeom>
          <a:solidFill>
            <a:schemeClr val="accent2"/>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635000" extrusionH="95250" prstMaterial="flat">
            <a:bevelT h="57150"/>
            <a:bevelB h="571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lumMod val="75000"/>
                  <a:lumOff val="25000"/>
                </a:schemeClr>
              </a:solidFill>
            </a:endParaRPr>
          </a:p>
        </p:txBody>
      </p:sp>
      <p:sp>
        <p:nvSpPr>
          <p:cNvPr id="57" name="同心圆 56"/>
          <p:cNvSpPr/>
          <p:nvPr/>
        </p:nvSpPr>
        <p:spPr>
          <a:xfrm>
            <a:off x="1361631" y="2662187"/>
            <a:ext cx="1296073" cy="1296073"/>
          </a:xfrm>
          <a:prstGeom prst="donut">
            <a:avLst>
              <a:gd name="adj" fmla="val 7852"/>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270000" extrusionH="95250" prstMaterial="flat">
            <a:bevelT w="44450" h="25400"/>
            <a:bevelB w="44450" h="254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lumMod val="75000"/>
                  <a:lumOff val="25000"/>
                </a:schemeClr>
              </a:solidFill>
            </a:endParaRPr>
          </a:p>
        </p:txBody>
      </p:sp>
      <p:sp>
        <p:nvSpPr>
          <p:cNvPr id="58" name="同心圆 57"/>
          <p:cNvSpPr/>
          <p:nvPr/>
        </p:nvSpPr>
        <p:spPr>
          <a:xfrm>
            <a:off x="1622233" y="2874134"/>
            <a:ext cx="774868" cy="774868"/>
          </a:xfrm>
          <a:prstGeom prst="donut">
            <a:avLst>
              <a:gd name="adj" fmla="val 12925"/>
            </a:avLst>
          </a:prstGeom>
          <a:solidFill>
            <a:schemeClr val="accent2"/>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905000" extrusionH="95250" prstMaterial="flat">
            <a:bevelT w="38100" h="19050"/>
            <a:bevelB w="38100" h="190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lumMod val="75000"/>
                  <a:lumOff val="25000"/>
                </a:schemeClr>
              </a:solidFill>
            </a:endParaRPr>
          </a:p>
        </p:txBody>
      </p:sp>
      <p:sp>
        <p:nvSpPr>
          <p:cNvPr id="59" name="椭圆 58"/>
          <p:cNvSpPr/>
          <p:nvPr/>
        </p:nvSpPr>
        <p:spPr>
          <a:xfrm flipV="1">
            <a:off x="1847658" y="2946963"/>
            <a:ext cx="324018" cy="324018"/>
          </a:xfrm>
          <a:prstGeom prst="ellipse">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2374900" extrusionH="95250" prstMaterial="flat">
            <a:bevelT w="95250" h="69850"/>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lumMod val="75000"/>
                  <a:lumOff val="25000"/>
                </a:schemeClr>
              </a:solidFill>
            </a:endParaRPr>
          </a:p>
        </p:txBody>
      </p:sp>
      <p:cxnSp>
        <p:nvCxnSpPr>
          <p:cNvPr id="61" name="直接连接符 60"/>
          <p:cNvCxnSpPr>
            <a:cxnSpLocks/>
          </p:cNvCxnSpPr>
          <p:nvPr/>
        </p:nvCxnSpPr>
        <p:spPr>
          <a:xfrm>
            <a:off x="2591491" y="1822027"/>
            <a:ext cx="4830389"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a:cxnSpLocks/>
          </p:cNvCxnSpPr>
          <p:nvPr/>
        </p:nvCxnSpPr>
        <p:spPr>
          <a:xfrm>
            <a:off x="3204351" y="2851054"/>
            <a:ext cx="4217529"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a:cxnSpLocks/>
          </p:cNvCxnSpPr>
          <p:nvPr/>
        </p:nvCxnSpPr>
        <p:spPr>
          <a:xfrm flipV="1">
            <a:off x="3474365" y="3938995"/>
            <a:ext cx="3947515" cy="43938"/>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81" name="TextBox 80"/>
          <p:cNvSpPr txBox="1"/>
          <p:nvPr/>
        </p:nvSpPr>
        <p:spPr>
          <a:xfrm>
            <a:off x="3787929" y="3596418"/>
            <a:ext cx="3603872" cy="362343"/>
          </a:xfrm>
          <a:prstGeom prst="rect">
            <a:avLst/>
          </a:prstGeom>
          <a:noFill/>
        </p:spPr>
        <p:txBody>
          <a:bodyPr wrap="none" rtlCol="0">
            <a:spAutoFit/>
          </a:bodyPr>
          <a:lstStyle/>
          <a:p>
            <a:pPr algn="r">
              <a:lnSpc>
                <a:spcPct val="120000"/>
              </a:lnSpc>
            </a:pPr>
            <a:r>
              <a:rPr lang="en-US" altLang="zh-CN" sz="16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3</a:t>
            </a:r>
            <a:r>
              <a:rPr lang="zh-CN" altLang="en-US" sz="16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、进行各模型间的对比并撰写写论文</a:t>
            </a:r>
          </a:p>
        </p:txBody>
      </p:sp>
      <p:sp>
        <p:nvSpPr>
          <p:cNvPr id="83" name="TextBox 82"/>
          <p:cNvSpPr txBox="1"/>
          <p:nvPr/>
        </p:nvSpPr>
        <p:spPr>
          <a:xfrm>
            <a:off x="3832814" y="2483117"/>
            <a:ext cx="2350322" cy="362343"/>
          </a:xfrm>
          <a:prstGeom prst="rect">
            <a:avLst/>
          </a:prstGeom>
          <a:noFill/>
        </p:spPr>
        <p:txBody>
          <a:bodyPr wrap="none" rtlCol="0">
            <a:spAutoFit/>
          </a:bodyPr>
          <a:lstStyle/>
          <a:p>
            <a:pPr algn="r">
              <a:lnSpc>
                <a:spcPct val="120000"/>
              </a:lnSpc>
            </a:pPr>
            <a:r>
              <a:rPr lang="en-US" altLang="zh-CN" sz="16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2</a:t>
            </a:r>
            <a:r>
              <a:rPr lang="zh-CN" altLang="en-US" sz="16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、进一步简化特征筛选</a:t>
            </a:r>
          </a:p>
        </p:txBody>
      </p:sp>
      <p:sp>
        <p:nvSpPr>
          <p:cNvPr id="87" name="TextBox 86"/>
          <p:cNvSpPr txBox="1"/>
          <p:nvPr/>
        </p:nvSpPr>
        <p:spPr>
          <a:xfrm>
            <a:off x="3810371" y="1459684"/>
            <a:ext cx="2438488" cy="362343"/>
          </a:xfrm>
          <a:prstGeom prst="rect">
            <a:avLst/>
          </a:prstGeom>
          <a:noFill/>
        </p:spPr>
        <p:txBody>
          <a:bodyPr wrap="none" rtlCol="0">
            <a:spAutoFit/>
          </a:bodyPr>
          <a:lstStyle/>
          <a:p>
            <a:pPr algn="r">
              <a:lnSpc>
                <a:spcPct val="120000"/>
              </a:lnSpc>
            </a:pPr>
            <a:r>
              <a:rPr lang="en-US" altLang="zh-CN" sz="16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1</a:t>
            </a:r>
            <a:r>
              <a:rPr lang="zh-CN" altLang="en-US" sz="16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、优化</a:t>
            </a:r>
            <a:r>
              <a:rPr lang="en-US" altLang="zh-CN" sz="1600" dirty="0" err="1">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DnCNN</a:t>
            </a:r>
            <a:r>
              <a:rPr lang="zh-CN" altLang="en-US" sz="16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模型结构</a:t>
            </a:r>
          </a:p>
        </p:txBody>
      </p:sp>
      <p:sp>
        <p:nvSpPr>
          <p:cNvPr id="3" name="矩形 2"/>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后续的工作安排计划</a:t>
            </a:r>
          </a:p>
        </p:txBody>
      </p:sp>
      <p:sp>
        <p:nvSpPr>
          <p:cNvPr id="9"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10"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03</a:t>
            </a:r>
          </a:p>
        </p:txBody>
      </p:sp>
      <p:sp>
        <p:nvSpPr>
          <p:cNvPr id="6"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551350595"/>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1000"/>
                                        <p:tgtEl>
                                          <p:spTgt spid="58"/>
                                        </p:tgtEl>
                                      </p:cBhvr>
                                    </p:animEffect>
                                    <p:anim calcmode="lin" valueType="num">
                                      <p:cBhvr>
                                        <p:cTn id="23" dur="1000" fill="hold"/>
                                        <p:tgtEl>
                                          <p:spTgt spid="58"/>
                                        </p:tgtEl>
                                        <p:attrNameLst>
                                          <p:attrName>ppt_x</p:attrName>
                                        </p:attrNameLst>
                                      </p:cBhvr>
                                      <p:tavLst>
                                        <p:tav tm="0">
                                          <p:val>
                                            <p:strVal val="#ppt_x"/>
                                          </p:val>
                                        </p:tav>
                                        <p:tav tm="100000">
                                          <p:val>
                                            <p:strVal val="#ppt_x"/>
                                          </p:val>
                                        </p:tav>
                                      </p:tavLst>
                                    </p:anim>
                                    <p:anim calcmode="lin" valueType="num">
                                      <p:cBhvr>
                                        <p:cTn id="24" dur="1000" fill="hold"/>
                                        <p:tgtEl>
                                          <p:spTgt spid="5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1000"/>
                                        <p:tgtEl>
                                          <p:spTgt spid="61"/>
                                        </p:tgtEl>
                                      </p:cBhvr>
                                    </p:animEffect>
                                    <p:anim calcmode="lin" valueType="num">
                                      <p:cBhvr>
                                        <p:cTn id="28" dur="1000" fill="hold"/>
                                        <p:tgtEl>
                                          <p:spTgt spid="61"/>
                                        </p:tgtEl>
                                        <p:attrNameLst>
                                          <p:attrName>ppt_x</p:attrName>
                                        </p:attrNameLst>
                                      </p:cBhvr>
                                      <p:tavLst>
                                        <p:tav tm="0">
                                          <p:val>
                                            <p:strVal val="#ppt_x"/>
                                          </p:val>
                                        </p:tav>
                                        <p:tav tm="100000">
                                          <p:val>
                                            <p:strVal val="#ppt_x"/>
                                          </p:val>
                                        </p:tav>
                                      </p:tavLst>
                                    </p:anim>
                                    <p:anim calcmode="lin" valueType="num">
                                      <p:cBhvr>
                                        <p:cTn id="29" dur="1000" fill="hold"/>
                                        <p:tgtEl>
                                          <p:spTgt spid="6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1000"/>
                                        <p:tgtEl>
                                          <p:spTgt spid="63"/>
                                        </p:tgtEl>
                                      </p:cBhvr>
                                    </p:animEffect>
                                    <p:anim calcmode="lin" valueType="num">
                                      <p:cBhvr>
                                        <p:cTn id="33" dur="1000" fill="hold"/>
                                        <p:tgtEl>
                                          <p:spTgt spid="63"/>
                                        </p:tgtEl>
                                        <p:attrNameLst>
                                          <p:attrName>ppt_x</p:attrName>
                                        </p:attrNameLst>
                                      </p:cBhvr>
                                      <p:tavLst>
                                        <p:tav tm="0">
                                          <p:val>
                                            <p:strVal val="#ppt_x"/>
                                          </p:val>
                                        </p:tav>
                                        <p:tav tm="100000">
                                          <p:val>
                                            <p:strVal val="#ppt_x"/>
                                          </p:val>
                                        </p:tav>
                                      </p:tavLst>
                                    </p:anim>
                                    <p:anim calcmode="lin" valueType="num">
                                      <p:cBhvr>
                                        <p:cTn id="34" dur="1000" fill="hold"/>
                                        <p:tgtEl>
                                          <p:spTgt spid="63"/>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1000"/>
                                        <p:tgtEl>
                                          <p:spTgt spid="81"/>
                                        </p:tgtEl>
                                      </p:cBhvr>
                                    </p:animEffect>
                                    <p:anim calcmode="lin" valueType="num">
                                      <p:cBhvr>
                                        <p:cTn id="43" dur="1000" fill="hold"/>
                                        <p:tgtEl>
                                          <p:spTgt spid="81"/>
                                        </p:tgtEl>
                                        <p:attrNameLst>
                                          <p:attrName>ppt_x</p:attrName>
                                        </p:attrNameLst>
                                      </p:cBhvr>
                                      <p:tavLst>
                                        <p:tav tm="0">
                                          <p:val>
                                            <p:strVal val="#ppt_x"/>
                                          </p:val>
                                        </p:tav>
                                        <p:tav tm="100000">
                                          <p:val>
                                            <p:strVal val="#ppt_x"/>
                                          </p:val>
                                        </p:tav>
                                      </p:tavLst>
                                    </p:anim>
                                    <p:anim calcmode="lin" valueType="num">
                                      <p:cBhvr>
                                        <p:cTn id="44" dur="1000" fill="hold"/>
                                        <p:tgtEl>
                                          <p:spTgt spid="81"/>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1000"/>
                                        <p:tgtEl>
                                          <p:spTgt spid="83"/>
                                        </p:tgtEl>
                                      </p:cBhvr>
                                    </p:animEffect>
                                    <p:anim calcmode="lin" valueType="num">
                                      <p:cBhvr>
                                        <p:cTn id="48" dur="1000" fill="hold"/>
                                        <p:tgtEl>
                                          <p:spTgt spid="83"/>
                                        </p:tgtEl>
                                        <p:attrNameLst>
                                          <p:attrName>ppt_x</p:attrName>
                                        </p:attrNameLst>
                                      </p:cBhvr>
                                      <p:tavLst>
                                        <p:tav tm="0">
                                          <p:val>
                                            <p:strVal val="#ppt_x"/>
                                          </p:val>
                                        </p:tav>
                                        <p:tav tm="100000">
                                          <p:val>
                                            <p:strVal val="#ppt_x"/>
                                          </p:val>
                                        </p:tav>
                                      </p:tavLst>
                                    </p:anim>
                                    <p:anim calcmode="lin" valueType="num">
                                      <p:cBhvr>
                                        <p:cTn id="49" dur="1000" fill="hold"/>
                                        <p:tgtEl>
                                          <p:spTgt spid="83"/>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1000"/>
                                        <p:tgtEl>
                                          <p:spTgt spid="87"/>
                                        </p:tgtEl>
                                      </p:cBhvr>
                                    </p:animEffect>
                                    <p:anim calcmode="lin" valueType="num">
                                      <p:cBhvr>
                                        <p:cTn id="53" dur="1000" fill="hold"/>
                                        <p:tgtEl>
                                          <p:spTgt spid="87"/>
                                        </p:tgtEl>
                                        <p:attrNameLst>
                                          <p:attrName>ppt_x</p:attrName>
                                        </p:attrNameLst>
                                      </p:cBhvr>
                                      <p:tavLst>
                                        <p:tav tm="0">
                                          <p:val>
                                            <p:strVal val="#ppt_x"/>
                                          </p:val>
                                        </p:tav>
                                        <p:tav tm="100000">
                                          <p:val>
                                            <p:strVal val="#ppt_x"/>
                                          </p:val>
                                        </p:tav>
                                      </p:tavLst>
                                    </p:anim>
                                    <p:anim calcmode="lin" valueType="num">
                                      <p:cBhvr>
                                        <p:cTn id="54" dur="1000" fill="hold"/>
                                        <p:tgtEl>
                                          <p:spTgt spid="87"/>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16" presetClass="entr" presetSubtype="21" fill="hold" grpId="0" nodeType="withEffect">
                                  <p:stCondLst>
                                    <p:cond delay="250"/>
                                  </p:stCondLst>
                                  <p:childTnLst>
                                    <p:set>
                                      <p:cBhvr>
                                        <p:cTn id="61" dur="1" fill="hold">
                                          <p:stCondLst>
                                            <p:cond delay="0"/>
                                          </p:stCondLst>
                                        </p:cTn>
                                        <p:tgtEl>
                                          <p:spTgt spid="4"/>
                                        </p:tgtEl>
                                        <p:attrNameLst>
                                          <p:attrName>style.visibility</p:attrName>
                                        </p:attrNameLst>
                                      </p:cBhvr>
                                      <p:to>
                                        <p:strVal val="visible"/>
                                      </p:to>
                                    </p:set>
                                    <p:animEffect transition="in" filter="barn(inVertical)">
                                      <p:cBhvr>
                                        <p:cTn id="62" dur="500"/>
                                        <p:tgtEl>
                                          <p:spTgt spid="4"/>
                                        </p:tgtEl>
                                      </p:cBhvr>
                                    </p:animEffect>
                                  </p:childTnLst>
                                </p:cTn>
                              </p:par>
                              <p:par>
                                <p:cTn id="63" presetID="16" presetClass="entr" presetSubtype="21" fill="hold" grpId="0" nodeType="withEffect">
                                  <p:stCondLst>
                                    <p:cond delay="250"/>
                                  </p:stCondLst>
                                  <p:childTnLst>
                                    <p:set>
                                      <p:cBhvr>
                                        <p:cTn id="64" dur="1" fill="hold">
                                          <p:stCondLst>
                                            <p:cond delay="0"/>
                                          </p:stCondLst>
                                        </p:cTn>
                                        <p:tgtEl>
                                          <p:spTgt spid="10"/>
                                        </p:tgtEl>
                                        <p:attrNameLst>
                                          <p:attrName>style.visibility</p:attrName>
                                        </p:attrNameLst>
                                      </p:cBhvr>
                                      <p:to>
                                        <p:strVal val="visible"/>
                                      </p:to>
                                    </p:set>
                                    <p:animEffect transition="in" filter="barn(inVertical)">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81" grpId="0"/>
      <p:bldP spid="83" grpId="0"/>
      <p:bldP spid="87" grpId="0"/>
      <p:bldP spid="4" grpId="0" bldLvl="0" animBg="1"/>
      <p:bldP spid="1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90861" y="1431729"/>
            <a:ext cx="5125720" cy="1964961"/>
          </a:xfrm>
          <a:prstGeom prst="rect">
            <a:avLst/>
          </a:prstGeom>
          <a:noFill/>
          <a:effectLst/>
        </p:spPr>
        <p:txBody>
          <a:bodyPr wrap="square" rtlCol="0">
            <a:spAutoFit/>
          </a:bodyPr>
          <a:lstStyle/>
          <a:p>
            <a:pPr algn="ctr">
              <a:lnSpc>
                <a:spcPct val="150000"/>
              </a:lnSpc>
              <a:defRPr/>
            </a:pPr>
            <a:r>
              <a:rPr lang="zh-CN" altLang="en-US" sz="44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请各位老师、同学批评指正 谢谢！</a:t>
            </a:r>
            <a:endParaRPr lang="en-US" altLang="zh-CN" sz="2800" dirty="0">
              <a:solidFill>
                <a:srgbClr val="FF0000"/>
              </a:solidFill>
              <a:latin typeface="楷体" panose="02010609060101010101" pitchFamily="49" charset="-122"/>
              <a:ea typeface="楷体" panose="02010609060101010101" pitchFamily="49" charset="-122"/>
            </a:endParaRPr>
          </a:p>
        </p:txBody>
      </p:sp>
      <p:cxnSp>
        <p:nvCxnSpPr>
          <p:cNvPr id="9" name="直接连接符 8"/>
          <p:cNvCxnSpPr/>
          <p:nvPr/>
        </p:nvCxnSpPr>
        <p:spPr>
          <a:xfrm>
            <a:off x="4645377" y="2650311"/>
            <a:ext cx="38350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15063" y="-300804"/>
            <a:ext cx="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flipH="1">
            <a:off x="8776798" y="4293452"/>
            <a:ext cx="381730" cy="850900"/>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1350">
              <a:solidFill>
                <a:srgbClr val="0070C0"/>
              </a:solidFill>
            </a:endParaRPr>
          </a:p>
        </p:txBody>
      </p:sp>
      <p:sp>
        <p:nvSpPr>
          <p:cNvPr id="11" name="流程图: 决策 10"/>
          <p:cNvSpPr/>
          <p:nvPr/>
        </p:nvSpPr>
        <p:spPr>
          <a:xfrm>
            <a:off x="686383" y="850264"/>
            <a:ext cx="3030600" cy="2873319"/>
          </a:xfrm>
          <a:prstGeom prst="flowChartDecision">
            <a:avLst/>
          </a:prstGeom>
          <a:blipFill dpi="0" rotWithShape="1">
            <a:blip r:embed="rId3"/>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0" name="流程图: 决策 39"/>
          <p:cNvSpPr/>
          <p:nvPr/>
        </p:nvSpPr>
        <p:spPr>
          <a:xfrm>
            <a:off x="2352938" y="-31267"/>
            <a:ext cx="1653894" cy="15680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流程图: 决策 40"/>
          <p:cNvSpPr/>
          <p:nvPr/>
        </p:nvSpPr>
        <p:spPr>
          <a:xfrm>
            <a:off x="-867126" y="-557816"/>
            <a:ext cx="2848704" cy="27008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直角三角形 11"/>
          <p:cNvSpPr/>
          <p:nvPr/>
        </p:nvSpPr>
        <p:spPr>
          <a:xfrm rot="4680755">
            <a:off x="2892590" y="3323236"/>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直角三角形 41"/>
          <p:cNvSpPr/>
          <p:nvPr/>
        </p:nvSpPr>
        <p:spPr>
          <a:xfrm rot="15485977">
            <a:off x="3309831" y="2929208"/>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p:nvSpPr>
        <p:spPr>
          <a:xfrm>
            <a:off x="-1200516" y="1751392"/>
            <a:ext cx="2223616" cy="2108216"/>
          </a:xfrm>
          <a:prstGeom prst="flowChartDecision">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直角三角形 47"/>
          <p:cNvSpPr/>
          <p:nvPr/>
        </p:nvSpPr>
        <p:spPr>
          <a:xfrm rot="18571015">
            <a:off x="3126884" y="4352024"/>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直角三角形 48"/>
          <p:cNvSpPr/>
          <p:nvPr/>
        </p:nvSpPr>
        <p:spPr>
          <a:xfrm rot="18571015">
            <a:off x="3910963" y="1658511"/>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流程图: 决策 50"/>
          <p:cNvSpPr/>
          <p:nvPr/>
        </p:nvSpPr>
        <p:spPr>
          <a:xfrm>
            <a:off x="1323252" y="4030590"/>
            <a:ext cx="1872539" cy="1775359"/>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流程图: 决策 53"/>
          <p:cNvSpPr/>
          <p:nvPr/>
        </p:nvSpPr>
        <p:spPr>
          <a:xfrm>
            <a:off x="126718" y="2976542"/>
            <a:ext cx="1977244" cy="1874631"/>
          </a:xfrm>
          <a:prstGeom prst="flowChartDecision">
            <a:avLst/>
          </a:prstGeom>
          <a:blipFill dpi="0" rotWithShape="1">
            <a:blip r:embed="rId4"/>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p14:dur="9" advTm="655">
        <p:zoom/>
      </p:transition>
    </mc:Choice>
    <mc:Fallback xmlns="">
      <p:transition advTm="655">
        <p:zo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54532" y="1238885"/>
            <a:ext cx="5125720" cy="1441450"/>
          </a:xfrm>
          <a:prstGeom prst="rect">
            <a:avLst/>
          </a:prstGeom>
          <a:noFill/>
          <a:effectLst/>
        </p:spPr>
        <p:txBody>
          <a:bodyPr wrap="square" rtlCol="0">
            <a:spAutoFit/>
          </a:bodyPr>
          <a:lstStyle/>
          <a:p>
            <a:pPr algn="ctr">
              <a:lnSpc>
                <a:spcPct val="90000"/>
              </a:lnSpc>
            </a:pPr>
            <a:r>
              <a:rPr lang="en-US" sz="6000" b="1" dirty="0">
                <a:solidFill>
                  <a:srgbClr val="D00000"/>
                </a:solidFill>
                <a:latin typeface="微软雅黑" panose="020B0503020204020204" charset="-122"/>
                <a:ea typeface="微软雅黑" panose="020B0503020204020204" charset="-122"/>
              </a:rPr>
              <a:t>01</a:t>
            </a:r>
          </a:p>
          <a:p>
            <a:pPr algn="ctr">
              <a:lnSpc>
                <a:spcPct val="90000"/>
              </a:lnSpc>
            </a:pPr>
            <a:r>
              <a:rPr lang="zh-CN" altLang="en-US" sz="3750" b="1" dirty="0">
                <a:solidFill>
                  <a:srgbClr val="D00000"/>
                </a:solidFill>
                <a:latin typeface="微软雅黑" panose="020B0503020204020204" charset="-122"/>
                <a:ea typeface="微软雅黑" panose="020B0503020204020204" charset="-122"/>
              </a:rPr>
              <a:t>目前的研究进展</a:t>
            </a:r>
            <a:endParaRPr lang="en-US" sz="3750" b="1" dirty="0">
              <a:solidFill>
                <a:srgbClr val="D00000"/>
              </a:solidFill>
              <a:latin typeface="微软雅黑" panose="020B0503020204020204" charset="-122"/>
              <a:ea typeface="微软雅黑" panose="020B0503020204020204" charset="-122"/>
            </a:endParaRPr>
          </a:p>
        </p:txBody>
      </p:sp>
      <p:sp>
        <p:nvSpPr>
          <p:cNvPr id="10" name="文本框 3"/>
          <p:cNvSpPr txBox="1"/>
          <p:nvPr/>
        </p:nvSpPr>
        <p:spPr>
          <a:xfrm>
            <a:off x="4638058" y="2722184"/>
            <a:ext cx="4004388" cy="307777"/>
          </a:xfrm>
          <a:prstGeom prst="rect">
            <a:avLst/>
          </a:prstGeom>
          <a:noFill/>
          <a:effectLst/>
        </p:spPr>
        <p:txBody>
          <a:bodyPr wrap="square" rtlCol="0">
            <a:spAutoFit/>
          </a:bodyPr>
          <a:lstStyle/>
          <a:p>
            <a:pPr algn="ctr"/>
            <a:r>
              <a:rPr lang="en-US" altLang="zh-CN" sz="1400" dirty="0">
                <a:solidFill>
                  <a:schemeClr val="tx1">
                    <a:lumMod val="75000"/>
                    <a:lumOff val="25000"/>
                  </a:schemeClr>
                </a:solidFill>
                <a:latin typeface="微软雅黑" panose="020B0503020204020204" charset="-122"/>
                <a:ea typeface="微软雅黑" panose="020B0503020204020204" charset="-122"/>
              </a:rPr>
              <a:t>Current Progress</a:t>
            </a:r>
            <a:endParaRPr lang="zh-CN" altLang="en-US" sz="1400" dirty="0">
              <a:solidFill>
                <a:schemeClr val="tx1">
                  <a:lumMod val="75000"/>
                  <a:lumOff val="25000"/>
                </a:schemeClr>
              </a:solidFill>
              <a:latin typeface="微软雅黑" panose="020B0503020204020204" charset="-122"/>
              <a:ea typeface="微软雅黑" panose="020B0503020204020204" charset="-122"/>
            </a:endParaRPr>
          </a:p>
        </p:txBody>
      </p:sp>
      <p:cxnSp>
        <p:nvCxnSpPr>
          <p:cNvPr id="13" name="直接连接符 12"/>
          <p:cNvCxnSpPr/>
          <p:nvPr/>
        </p:nvCxnSpPr>
        <p:spPr>
          <a:xfrm>
            <a:off x="4645377" y="2650311"/>
            <a:ext cx="38350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645377" y="3048012"/>
            <a:ext cx="38350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15063" y="-300804"/>
            <a:ext cx="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flipH="1">
            <a:off x="8776798" y="4293452"/>
            <a:ext cx="381730" cy="850900"/>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1350">
              <a:solidFill>
                <a:srgbClr val="0070C0"/>
              </a:solidFill>
            </a:endParaRPr>
          </a:p>
        </p:txBody>
      </p:sp>
      <p:sp>
        <p:nvSpPr>
          <p:cNvPr id="40" name="流程图: 决策 39"/>
          <p:cNvSpPr/>
          <p:nvPr/>
        </p:nvSpPr>
        <p:spPr>
          <a:xfrm>
            <a:off x="2352938" y="-31267"/>
            <a:ext cx="1653894" cy="15680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流程图: 决策 40"/>
          <p:cNvSpPr/>
          <p:nvPr/>
        </p:nvSpPr>
        <p:spPr>
          <a:xfrm>
            <a:off x="-867126" y="-557816"/>
            <a:ext cx="2848704" cy="2700862"/>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直角三角形 15"/>
          <p:cNvSpPr/>
          <p:nvPr/>
        </p:nvSpPr>
        <p:spPr>
          <a:xfrm rot="4680755">
            <a:off x="2892590" y="3323236"/>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直角三角形 41"/>
          <p:cNvSpPr/>
          <p:nvPr/>
        </p:nvSpPr>
        <p:spPr>
          <a:xfrm rot="15485977">
            <a:off x="3309831" y="2929208"/>
            <a:ext cx="425517" cy="425517"/>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p:nvSpPr>
        <p:spPr>
          <a:xfrm>
            <a:off x="-1200516" y="1751392"/>
            <a:ext cx="2223616" cy="2108216"/>
          </a:xfrm>
          <a:prstGeom prst="flowChartDecision">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直角三角形 47"/>
          <p:cNvSpPr/>
          <p:nvPr/>
        </p:nvSpPr>
        <p:spPr>
          <a:xfrm rot="18571015">
            <a:off x="3126884" y="4352024"/>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直角三角形 48"/>
          <p:cNvSpPr/>
          <p:nvPr/>
        </p:nvSpPr>
        <p:spPr>
          <a:xfrm rot="18571015">
            <a:off x="3910963" y="1658511"/>
            <a:ext cx="287293" cy="287293"/>
          </a:xfrm>
          <a:prstGeom prst="rtTriangle">
            <a:avLst/>
          </a:prstGeom>
          <a:solidFill>
            <a:schemeClr val="bg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流程图: 决策 50"/>
          <p:cNvSpPr/>
          <p:nvPr/>
        </p:nvSpPr>
        <p:spPr>
          <a:xfrm>
            <a:off x="1323252" y="4030590"/>
            <a:ext cx="1872539" cy="1775359"/>
          </a:xfrm>
          <a:prstGeom prst="flowChartDecision">
            <a:avLst/>
          </a:prstGeom>
          <a:solidFill>
            <a:srgbClr val="D0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流程图: 决策 19">
            <a:extLst>
              <a:ext uri="{FF2B5EF4-FFF2-40B4-BE49-F238E27FC236}">
                <a16:creationId xmlns:a16="http://schemas.microsoft.com/office/drawing/2014/main" id="{8930F347-4F23-41ED-9D82-E4445EFEC54E}"/>
              </a:ext>
            </a:extLst>
          </p:cNvPr>
          <p:cNvSpPr/>
          <p:nvPr/>
        </p:nvSpPr>
        <p:spPr>
          <a:xfrm>
            <a:off x="686383" y="850264"/>
            <a:ext cx="3030600" cy="2873319"/>
          </a:xfrm>
          <a:prstGeom prst="flowChartDecision">
            <a:avLst/>
          </a:prstGeom>
          <a:blipFill dpi="0" rotWithShape="1">
            <a:blip r:embed="rId3"/>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流程图: 决策 20">
            <a:extLst>
              <a:ext uri="{FF2B5EF4-FFF2-40B4-BE49-F238E27FC236}">
                <a16:creationId xmlns:a16="http://schemas.microsoft.com/office/drawing/2014/main" id="{7983E4B6-72B1-450C-8AD9-C1B1F63BC5D6}"/>
              </a:ext>
            </a:extLst>
          </p:cNvPr>
          <p:cNvSpPr/>
          <p:nvPr/>
        </p:nvSpPr>
        <p:spPr>
          <a:xfrm>
            <a:off x="126718" y="2976542"/>
            <a:ext cx="1977244" cy="1874631"/>
          </a:xfrm>
          <a:prstGeom prst="flowChartDecision">
            <a:avLst/>
          </a:prstGeom>
          <a:blipFill dpi="0" rotWithShape="1">
            <a:blip r:embed="rId4"/>
            <a:srcRect/>
            <a:stretch>
              <a:fillRect r="-60000"/>
            </a:stretch>
          </a:blip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p14:dur="9" advTm="1451">
        <p:zoom/>
      </p:transition>
    </mc:Choice>
    <mc:Fallback xmlns="">
      <p:transition advTm="1451">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p:cTn id="52" dur="500" fill="hold"/>
                                        <p:tgtEl>
                                          <p:spTgt spid="51"/>
                                        </p:tgtEl>
                                        <p:attrNameLst>
                                          <p:attrName>ppt_w</p:attrName>
                                        </p:attrNameLst>
                                      </p:cBhvr>
                                      <p:tavLst>
                                        <p:tav tm="0">
                                          <p:val>
                                            <p:fltVal val="0"/>
                                          </p:val>
                                        </p:tav>
                                        <p:tav tm="100000">
                                          <p:val>
                                            <p:strVal val="#ppt_w"/>
                                          </p:val>
                                        </p:tav>
                                      </p:tavLst>
                                    </p:anim>
                                    <p:anim calcmode="lin" valueType="num">
                                      <p:cBhvr>
                                        <p:cTn id="53" dur="500" fill="hold"/>
                                        <p:tgtEl>
                                          <p:spTgt spid="51"/>
                                        </p:tgtEl>
                                        <p:attrNameLst>
                                          <p:attrName>ppt_h</p:attrName>
                                        </p:attrNameLst>
                                      </p:cBhvr>
                                      <p:tavLst>
                                        <p:tav tm="0">
                                          <p:val>
                                            <p:fltVal val="0"/>
                                          </p:val>
                                        </p:tav>
                                        <p:tav tm="100000">
                                          <p:val>
                                            <p:strVal val="#ppt_h"/>
                                          </p:val>
                                        </p:tav>
                                      </p:tavLst>
                                    </p:anim>
                                    <p:animEffect transition="in" filter="fade">
                                      <p:cBhvr>
                                        <p:cTn id="54" dur="500"/>
                                        <p:tgtEl>
                                          <p:spTgt spid="51"/>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up)">
                                      <p:cBhvr>
                                        <p:cTn id="58" dur="1000"/>
                                        <p:tgtEl>
                                          <p:spTgt spid="10"/>
                                        </p:tgtEl>
                                      </p:cBhvr>
                                    </p:animEffect>
                                  </p:childTnLst>
                                </p:cTn>
                              </p:par>
                              <p:par>
                                <p:cTn id="59" presetID="22" presetClass="entr" presetSubtype="1"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up)">
                                      <p:cBhvr>
                                        <p:cTn id="61" dur="1000"/>
                                        <p:tgtEl>
                                          <p:spTgt spid="13"/>
                                        </p:tgtEl>
                                      </p:cBhvr>
                                    </p:animEffect>
                                  </p:childTnLst>
                                </p:cTn>
                              </p:par>
                              <p:par>
                                <p:cTn id="62" presetID="22" presetClass="entr" presetSubtype="1"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up)">
                                      <p:cBhvr>
                                        <p:cTn id="64" dur="1000"/>
                                        <p:tgtEl>
                                          <p:spTgt spid="3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1000"/>
                                        <p:tgtEl>
                                          <p:spTgt spid="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43" grpId="0" animBg="1"/>
      <p:bldP spid="40" grpId="0" animBg="1"/>
      <p:bldP spid="41" grpId="0" animBg="1"/>
      <p:bldP spid="16" grpId="0" animBg="1"/>
      <p:bldP spid="42" grpId="0" animBg="1"/>
      <p:bldP spid="45" grpId="0" animBg="1"/>
      <p:bldP spid="48" grpId="0" animBg="1"/>
      <p:bldP spid="49" grpId="0" animBg="1"/>
      <p:bldP spid="51"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1047817" y="1198460"/>
            <a:ext cx="1242070" cy="124207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anose="020B0503020204020204" charset="-122"/>
                <a:ea typeface="微软雅黑" panose="020B0503020204020204" charset="-122"/>
              </a:rPr>
              <a:t>STEP 1</a:t>
            </a:r>
            <a:endParaRPr lang="zh-CN" altLang="en-US" sz="1500" b="1" dirty="0">
              <a:latin typeface="微软雅黑" panose="020B0503020204020204" charset="-122"/>
              <a:ea typeface="微软雅黑" panose="020B0503020204020204" charset="-122"/>
            </a:endParaRPr>
          </a:p>
        </p:txBody>
      </p:sp>
      <p:sp>
        <p:nvSpPr>
          <p:cNvPr id="14" name="椭圆 13"/>
          <p:cNvSpPr/>
          <p:nvPr/>
        </p:nvSpPr>
        <p:spPr>
          <a:xfrm>
            <a:off x="2937924" y="1601041"/>
            <a:ext cx="1242070" cy="1242070"/>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500" b="1">
                <a:solidFill>
                  <a:prstClr val="white"/>
                </a:solidFill>
                <a:latin typeface="微软雅黑" panose="020B0503020204020204" charset="-122"/>
                <a:ea typeface="微软雅黑" panose="020B0503020204020204" charset="-122"/>
              </a:rPr>
              <a:t>STEP 2</a:t>
            </a:r>
            <a:endParaRPr lang="zh-CN" altLang="en-US" sz="1500" b="1">
              <a:solidFill>
                <a:prstClr val="white"/>
              </a:solidFill>
              <a:latin typeface="微软雅黑" panose="020B0503020204020204" charset="-122"/>
              <a:ea typeface="微软雅黑" panose="020B0503020204020204" charset="-122"/>
            </a:endParaRPr>
          </a:p>
        </p:txBody>
      </p:sp>
      <p:sp>
        <p:nvSpPr>
          <p:cNvPr id="17" name="椭圆 16"/>
          <p:cNvSpPr/>
          <p:nvPr/>
        </p:nvSpPr>
        <p:spPr>
          <a:xfrm>
            <a:off x="4828029" y="1198460"/>
            <a:ext cx="1242070" cy="1242070"/>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500" b="1">
                <a:solidFill>
                  <a:prstClr val="white"/>
                </a:solidFill>
                <a:latin typeface="微软雅黑" panose="020B0503020204020204" charset="-122"/>
                <a:ea typeface="微软雅黑" panose="020B0503020204020204" charset="-122"/>
              </a:rPr>
              <a:t>STEP 3</a:t>
            </a:r>
            <a:endParaRPr lang="zh-CN" altLang="en-US" sz="1500" b="1">
              <a:solidFill>
                <a:prstClr val="white"/>
              </a:solidFill>
              <a:latin typeface="微软雅黑" panose="020B0503020204020204" charset="-122"/>
              <a:ea typeface="微软雅黑" panose="020B0503020204020204" charset="-122"/>
            </a:endParaRPr>
          </a:p>
        </p:txBody>
      </p:sp>
      <p:sp>
        <p:nvSpPr>
          <p:cNvPr id="20" name="椭圆 19"/>
          <p:cNvSpPr/>
          <p:nvPr/>
        </p:nvSpPr>
        <p:spPr>
          <a:xfrm>
            <a:off x="6718135" y="1601041"/>
            <a:ext cx="1242070" cy="124207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500" b="1" dirty="0">
                <a:solidFill>
                  <a:schemeClr val="bg1"/>
                </a:solidFill>
                <a:latin typeface="微软雅黑" panose="020B0503020204020204" charset="-122"/>
                <a:ea typeface="微软雅黑" panose="020B0503020204020204" charset="-122"/>
              </a:rPr>
              <a:t>STEP 4</a:t>
            </a:r>
            <a:endParaRPr lang="zh-CN" altLang="en-US" sz="1500" b="1" dirty="0">
              <a:solidFill>
                <a:schemeClr val="bg1"/>
              </a:solidFill>
              <a:latin typeface="微软雅黑" panose="020B0503020204020204" charset="-122"/>
              <a:ea typeface="微软雅黑" panose="020B0503020204020204" charset="-122"/>
            </a:endParaRPr>
          </a:p>
        </p:txBody>
      </p:sp>
      <p:cxnSp>
        <p:nvCxnSpPr>
          <p:cNvPr id="22" name="直接连接符 21"/>
          <p:cNvCxnSpPr>
            <a:stCxn id="9" idx="6"/>
            <a:endCxn id="14" idx="2"/>
          </p:cNvCxnSpPr>
          <p:nvPr/>
        </p:nvCxnSpPr>
        <p:spPr>
          <a:xfrm>
            <a:off x="2289887" y="1819496"/>
            <a:ext cx="648036" cy="402581"/>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4" idx="6"/>
            <a:endCxn id="17" idx="2"/>
          </p:cNvCxnSpPr>
          <p:nvPr/>
        </p:nvCxnSpPr>
        <p:spPr>
          <a:xfrm flipV="1">
            <a:off x="4179994" y="1819496"/>
            <a:ext cx="648036" cy="402581"/>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7" idx="6"/>
            <a:endCxn id="20" idx="2"/>
          </p:cNvCxnSpPr>
          <p:nvPr/>
        </p:nvCxnSpPr>
        <p:spPr>
          <a:xfrm>
            <a:off x="6070099" y="1819496"/>
            <a:ext cx="648036" cy="402581"/>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170"/>
          <p:cNvSpPr txBox="1"/>
          <p:nvPr/>
        </p:nvSpPr>
        <p:spPr>
          <a:xfrm>
            <a:off x="970819" y="3260767"/>
            <a:ext cx="1728161" cy="563992"/>
          </a:xfrm>
          <a:prstGeom prst="rect">
            <a:avLst/>
          </a:prstGeom>
          <a:noFill/>
        </p:spPr>
        <p:txBody>
          <a:bodyPr wrap="square" lIns="68573" tIns="34286" rIns="68573" bIns="34286" rtlCol="0">
            <a:spAutoFit/>
          </a:bodyPr>
          <a:lstStyle/>
          <a:p>
            <a:pPr algn="ctr">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单模态图像的预处理</a:t>
            </a:r>
          </a:p>
        </p:txBody>
      </p:sp>
      <p:sp>
        <p:nvSpPr>
          <p:cNvPr id="36" name="TextBox 171"/>
          <p:cNvSpPr txBox="1"/>
          <p:nvPr/>
        </p:nvSpPr>
        <p:spPr>
          <a:xfrm>
            <a:off x="1021274" y="3766011"/>
            <a:ext cx="1586609" cy="272887"/>
          </a:xfrm>
          <a:prstGeom prst="rect">
            <a:avLst/>
          </a:prstGeom>
          <a:noFill/>
        </p:spPr>
        <p:txBody>
          <a:bodyPr wrap="square" lIns="68573" tIns="34286" rIns="68573" bIns="34286" rtlCol="0">
            <a:spAutoFit/>
          </a:bodyPr>
          <a:lstStyle/>
          <a:p>
            <a:pPr algn="ctr">
              <a:lnSpc>
                <a:spcPct val="150000"/>
              </a:lnSpc>
            </a:pPr>
            <a:r>
              <a:rPr lang="en-US" altLang="zh-CN" sz="1000" dirty="0">
                <a:solidFill>
                  <a:schemeClr val="tx1">
                    <a:lumMod val="75000"/>
                    <a:lumOff val="25000"/>
                  </a:schemeClr>
                </a:solidFill>
                <a:latin typeface="微软雅黑" panose="020B0503020204020204" charset="-122"/>
                <a:ea typeface="微软雅黑" panose="020B0503020204020204" charset="-122"/>
                <a:cs typeface="+mn-ea"/>
                <a:sym typeface="+mn-lt"/>
              </a:rPr>
              <a:t>{ </a:t>
            </a:r>
            <a:r>
              <a:rPr lang="zh-CN" altLang="en-US" sz="1000" dirty="0">
                <a:solidFill>
                  <a:schemeClr val="tx1">
                    <a:lumMod val="75000"/>
                    <a:lumOff val="25000"/>
                  </a:schemeClr>
                </a:solidFill>
                <a:latin typeface="微软雅黑" panose="020B0503020204020204" charset="-122"/>
                <a:ea typeface="微软雅黑" panose="020B0503020204020204" charset="-122"/>
                <a:cs typeface="+mn-ea"/>
                <a:sym typeface="+mn-lt"/>
              </a:rPr>
              <a:t>第二章 </a:t>
            </a:r>
            <a:r>
              <a:rPr lang="en-US" altLang="zh-CN" sz="1000" dirty="0">
                <a:solidFill>
                  <a:schemeClr val="tx1">
                    <a:lumMod val="75000"/>
                    <a:lumOff val="25000"/>
                  </a:schemeClr>
                </a:solidFill>
                <a:latin typeface="微软雅黑" panose="020B0503020204020204" charset="-122"/>
                <a:ea typeface="微软雅黑" panose="020B0503020204020204" charset="-122"/>
                <a:cs typeface="+mn-ea"/>
                <a:sym typeface="+mn-lt"/>
              </a:rPr>
              <a:t>}</a:t>
            </a:r>
            <a:endParaRPr lang="zh-CN" altLang="en-US" sz="1000" dirty="0">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37" name="TextBox 170"/>
          <p:cNvSpPr txBox="1"/>
          <p:nvPr/>
        </p:nvSpPr>
        <p:spPr>
          <a:xfrm>
            <a:off x="2789458" y="3260767"/>
            <a:ext cx="1728161" cy="822525"/>
          </a:xfrm>
          <a:prstGeom prst="rect">
            <a:avLst/>
          </a:prstGeom>
          <a:noFill/>
        </p:spPr>
        <p:txBody>
          <a:bodyPr wrap="square" lIns="68573" tIns="34286" rIns="68573" bIns="34286" rtlCol="0">
            <a:spAutoFit/>
          </a:bodyPr>
          <a:lstStyle/>
          <a:p>
            <a:pPr algn="ctr">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基于</a:t>
            </a:r>
            <a:r>
              <a:rPr lang="en-US" altLang="zh-CN" sz="1400" dirty="0" err="1">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DnCNN</a:t>
            </a:r>
            <a:r>
              <a:rPr lang="zh-CN" altLang="en-US" sz="14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模型的去噪及训练数据集建立</a:t>
            </a:r>
          </a:p>
        </p:txBody>
      </p:sp>
      <p:sp>
        <p:nvSpPr>
          <p:cNvPr id="38" name="TextBox 171"/>
          <p:cNvSpPr txBox="1"/>
          <p:nvPr/>
        </p:nvSpPr>
        <p:spPr>
          <a:xfrm>
            <a:off x="2880659" y="4032683"/>
            <a:ext cx="1586609" cy="272887"/>
          </a:xfrm>
          <a:prstGeom prst="rect">
            <a:avLst/>
          </a:prstGeom>
          <a:noFill/>
        </p:spPr>
        <p:txBody>
          <a:bodyPr wrap="square" lIns="68573" tIns="34286" rIns="68573" bIns="34286" rtlCol="0">
            <a:spAutoFit/>
          </a:bodyPr>
          <a:lstStyle/>
          <a:p>
            <a:pPr algn="ctr">
              <a:lnSpc>
                <a:spcPct val="150000"/>
              </a:lnSpc>
            </a:pPr>
            <a:r>
              <a:rPr lang="en-US" altLang="zh-CN" sz="1000" dirty="0">
                <a:solidFill>
                  <a:schemeClr val="tx1">
                    <a:lumMod val="75000"/>
                    <a:lumOff val="25000"/>
                  </a:schemeClr>
                </a:solidFill>
                <a:latin typeface="微软雅黑" panose="020B0503020204020204" charset="-122"/>
                <a:ea typeface="微软雅黑" panose="020B0503020204020204" charset="-122"/>
                <a:cs typeface="+mn-ea"/>
                <a:sym typeface="+mn-lt"/>
              </a:rPr>
              <a:t>{ </a:t>
            </a:r>
            <a:r>
              <a:rPr lang="zh-CN" altLang="en-US" sz="1000" dirty="0">
                <a:solidFill>
                  <a:schemeClr val="tx1">
                    <a:lumMod val="75000"/>
                    <a:lumOff val="25000"/>
                  </a:schemeClr>
                </a:solidFill>
                <a:latin typeface="微软雅黑" panose="020B0503020204020204" charset="-122"/>
                <a:ea typeface="微软雅黑" panose="020B0503020204020204" charset="-122"/>
                <a:cs typeface="+mn-ea"/>
                <a:sym typeface="+mn-lt"/>
              </a:rPr>
              <a:t>第三章 </a:t>
            </a:r>
            <a:r>
              <a:rPr lang="en-US" altLang="zh-CN" sz="1000" dirty="0">
                <a:solidFill>
                  <a:schemeClr val="tx1">
                    <a:lumMod val="75000"/>
                    <a:lumOff val="25000"/>
                  </a:schemeClr>
                </a:solidFill>
                <a:latin typeface="微软雅黑" panose="020B0503020204020204" charset="-122"/>
                <a:ea typeface="微软雅黑" panose="020B0503020204020204" charset="-122"/>
                <a:cs typeface="+mn-ea"/>
                <a:sym typeface="+mn-lt"/>
              </a:rPr>
              <a:t>}</a:t>
            </a:r>
            <a:endParaRPr lang="zh-CN" altLang="en-US" sz="1000" dirty="0">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39" name="TextBox 170"/>
          <p:cNvSpPr txBox="1"/>
          <p:nvPr/>
        </p:nvSpPr>
        <p:spPr>
          <a:xfrm>
            <a:off x="4608098" y="3260767"/>
            <a:ext cx="1728161" cy="563992"/>
          </a:xfrm>
          <a:prstGeom prst="rect">
            <a:avLst/>
          </a:prstGeom>
          <a:noFill/>
        </p:spPr>
        <p:txBody>
          <a:bodyPr wrap="square" lIns="68573" tIns="34286" rIns="68573" bIns="34286" rtlCol="0">
            <a:spAutoFit/>
          </a:bodyPr>
          <a:lstStyle/>
          <a:p>
            <a:pPr algn="ctr">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轻量级网络模型提取单模态特征</a:t>
            </a:r>
          </a:p>
        </p:txBody>
      </p:sp>
      <p:sp>
        <p:nvSpPr>
          <p:cNvPr id="40" name="TextBox 171"/>
          <p:cNvSpPr txBox="1"/>
          <p:nvPr/>
        </p:nvSpPr>
        <p:spPr>
          <a:xfrm>
            <a:off x="4699194" y="3766011"/>
            <a:ext cx="1586609" cy="272887"/>
          </a:xfrm>
          <a:prstGeom prst="rect">
            <a:avLst/>
          </a:prstGeom>
          <a:noFill/>
        </p:spPr>
        <p:txBody>
          <a:bodyPr wrap="square" lIns="68573" tIns="34286" rIns="68573" bIns="34286" rtlCol="0">
            <a:spAutoFit/>
          </a:bodyPr>
          <a:lstStyle/>
          <a:p>
            <a:pPr algn="ctr">
              <a:lnSpc>
                <a:spcPct val="150000"/>
              </a:lnSpc>
            </a:pPr>
            <a:r>
              <a:rPr lang="en-US" altLang="zh-CN" sz="1000" dirty="0">
                <a:solidFill>
                  <a:schemeClr val="tx1">
                    <a:lumMod val="75000"/>
                    <a:lumOff val="25000"/>
                  </a:schemeClr>
                </a:solidFill>
                <a:latin typeface="微软雅黑" panose="020B0503020204020204" charset="-122"/>
                <a:ea typeface="微软雅黑" panose="020B0503020204020204" charset="-122"/>
                <a:cs typeface="+mn-ea"/>
                <a:sym typeface="+mn-lt"/>
              </a:rPr>
              <a:t>{ </a:t>
            </a:r>
            <a:r>
              <a:rPr lang="zh-CN" altLang="en-US" sz="1000" dirty="0">
                <a:solidFill>
                  <a:schemeClr val="tx1">
                    <a:lumMod val="75000"/>
                    <a:lumOff val="25000"/>
                  </a:schemeClr>
                </a:solidFill>
                <a:latin typeface="微软雅黑" panose="020B0503020204020204" charset="-122"/>
                <a:ea typeface="微软雅黑" panose="020B0503020204020204" charset="-122"/>
                <a:cs typeface="+mn-ea"/>
                <a:sym typeface="+mn-lt"/>
              </a:rPr>
              <a:t>第四章 </a:t>
            </a:r>
            <a:r>
              <a:rPr lang="en-US" altLang="zh-CN" sz="1000" dirty="0">
                <a:solidFill>
                  <a:schemeClr val="tx1">
                    <a:lumMod val="75000"/>
                    <a:lumOff val="25000"/>
                  </a:schemeClr>
                </a:solidFill>
                <a:latin typeface="微软雅黑" panose="020B0503020204020204" charset="-122"/>
                <a:ea typeface="微软雅黑" panose="020B0503020204020204" charset="-122"/>
                <a:cs typeface="+mn-ea"/>
                <a:sym typeface="+mn-lt"/>
              </a:rPr>
              <a:t>}</a:t>
            </a:r>
            <a:endParaRPr lang="zh-CN" altLang="en-US" sz="1000" dirty="0">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41" name="TextBox 170"/>
          <p:cNvSpPr txBox="1"/>
          <p:nvPr/>
        </p:nvSpPr>
        <p:spPr>
          <a:xfrm>
            <a:off x="6467378" y="3260767"/>
            <a:ext cx="1728161" cy="822525"/>
          </a:xfrm>
          <a:prstGeom prst="rect">
            <a:avLst/>
          </a:prstGeom>
          <a:noFill/>
        </p:spPr>
        <p:txBody>
          <a:bodyPr wrap="square" lIns="68573" tIns="34286" rIns="68573" bIns="34286" rtlCol="0">
            <a:spAutoFit/>
          </a:bodyPr>
          <a:lstStyle/>
          <a:p>
            <a:pPr algn="ctr">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基于</a:t>
            </a:r>
            <a:r>
              <a:rPr lang="en-US" altLang="zh-CN" sz="14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CNN</a:t>
            </a:r>
            <a:r>
              <a:rPr lang="zh-CN" altLang="en-US" sz="1400" dirty="0">
                <a:solidFill>
                  <a:schemeClr val="tx1">
                    <a:lumMod val="75000"/>
                    <a:lumOff val="25000"/>
                  </a:schemeClr>
                </a:solidFill>
                <a:latin typeface="Arial" panose="020B0604020202020204" pitchFamily="34" charset="0"/>
                <a:ea typeface="微软雅黑" panose="020B0503020204020204" charset="-122"/>
                <a:cs typeface="+mn-ea"/>
                <a:sym typeface="Arial" panose="020B0604020202020204" pitchFamily="34" charset="0"/>
              </a:rPr>
              <a:t>的多模态融合识别及特征优化</a:t>
            </a:r>
          </a:p>
        </p:txBody>
      </p:sp>
      <p:sp>
        <p:nvSpPr>
          <p:cNvPr id="42" name="TextBox 171"/>
          <p:cNvSpPr txBox="1"/>
          <p:nvPr/>
        </p:nvSpPr>
        <p:spPr>
          <a:xfrm>
            <a:off x="6545865" y="4042024"/>
            <a:ext cx="1586609" cy="272887"/>
          </a:xfrm>
          <a:prstGeom prst="rect">
            <a:avLst/>
          </a:prstGeom>
          <a:noFill/>
        </p:spPr>
        <p:txBody>
          <a:bodyPr wrap="square" lIns="68573" tIns="34286" rIns="68573" bIns="34286" rtlCol="0">
            <a:spAutoFit/>
          </a:bodyPr>
          <a:lstStyle/>
          <a:p>
            <a:pPr algn="ctr">
              <a:lnSpc>
                <a:spcPct val="150000"/>
              </a:lnSpc>
            </a:pPr>
            <a:r>
              <a:rPr lang="en-US" altLang="zh-CN" sz="1000" dirty="0">
                <a:solidFill>
                  <a:schemeClr val="tx1">
                    <a:lumMod val="75000"/>
                    <a:lumOff val="25000"/>
                  </a:schemeClr>
                </a:solidFill>
                <a:latin typeface="微软雅黑" panose="020B0503020204020204" charset="-122"/>
                <a:ea typeface="微软雅黑" panose="020B0503020204020204" charset="-122"/>
                <a:cs typeface="+mn-ea"/>
                <a:sym typeface="+mn-lt"/>
              </a:rPr>
              <a:t>{ </a:t>
            </a:r>
            <a:r>
              <a:rPr lang="zh-CN" altLang="en-US" sz="1000" dirty="0">
                <a:solidFill>
                  <a:schemeClr val="tx1">
                    <a:lumMod val="75000"/>
                    <a:lumOff val="25000"/>
                  </a:schemeClr>
                </a:solidFill>
                <a:latin typeface="微软雅黑" panose="020B0503020204020204" charset="-122"/>
                <a:ea typeface="微软雅黑" panose="020B0503020204020204" charset="-122"/>
                <a:cs typeface="+mn-ea"/>
                <a:sym typeface="+mn-lt"/>
              </a:rPr>
              <a:t>第五章 </a:t>
            </a:r>
            <a:r>
              <a:rPr lang="en-US" altLang="zh-CN" sz="1000" dirty="0">
                <a:solidFill>
                  <a:schemeClr val="tx1">
                    <a:lumMod val="75000"/>
                    <a:lumOff val="25000"/>
                  </a:schemeClr>
                </a:solidFill>
                <a:latin typeface="微软雅黑" panose="020B0503020204020204" charset="-122"/>
                <a:ea typeface="微软雅黑" panose="020B0503020204020204" charset="-122"/>
                <a:cs typeface="+mn-ea"/>
                <a:sym typeface="+mn-lt"/>
              </a:rPr>
              <a:t>}</a:t>
            </a:r>
            <a:endParaRPr lang="zh-CN" altLang="en-US" sz="1000" dirty="0">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单击此处添加名称</a:t>
            </a:r>
          </a:p>
        </p:txBody>
      </p:sp>
      <p:sp>
        <p:nvSpPr>
          <p:cNvPr id="5"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10"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6"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002808980"/>
      </p:ext>
    </p:extLst>
  </p:cSld>
  <p:clrMapOvr>
    <a:masterClrMapping/>
  </p:clrMapOvr>
  <mc:AlternateContent xmlns:mc="http://schemas.openxmlformats.org/markup-compatibility/2006" xmlns:p14="http://schemas.microsoft.com/office/powerpoint/2010/main">
    <mc:Choice Requires="p14">
      <p:transition p14:dur="9" advTm="1030">
        <p:zoom/>
      </p:transition>
    </mc:Choice>
    <mc:Fallback xmlns="">
      <p:transition advTm="1030">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heel(1)">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2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3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500"/>
                                        <p:tgtEl>
                                          <p:spTgt spid="20"/>
                                        </p:tgtEl>
                                      </p:cBhvr>
                                    </p:animEffect>
                                  </p:childTnLst>
                                </p:cTn>
                              </p:par>
                            </p:childTnLst>
                          </p:cTn>
                        </p:par>
                        <p:par>
                          <p:cTn id="32" fill="hold">
                            <p:stCondLst>
                              <p:cond delay="3500"/>
                            </p:stCondLst>
                            <p:childTnLst>
                              <p:par>
                                <p:cTn id="33" presetID="12" presetClass="entr" presetSubtype="2"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p:tgtEl>
                                          <p:spTgt spid="35"/>
                                        </p:tgtEl>
                                        <p:attrNameLst>
                                          <p:attrName>ppt_x</p:attrName>
                                        </p:attrNameLst>
                                      </p:cBhvr>
                                      <p:tavLst>
                                        <p:tav tm="0">
                                          <p:val>
                                            <p:strVal val="#ppt_x+#ppt_w*1.125000"/>
                                          </p:val>
                                        </p:tav>
                                        <p:tav tm="100000">
                                          <p:val>
                                            <p:strVal val="#ppt_x"/>
                                          </p:val>
                                        </p:tav>
                                      </p:tavLst>
                                    </p:anim>
                                    <p:animEffect transition="in" filter="wipe(left)">
                                      <p:cBhvr>
                                        <p:cTn id="36" dur="500"/>
                                        <p:tgtEl>
                                          <p:spTgt spid="35"/>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p:tgtEl>
                                          <p:spTgt spid="36"/>
                                        </p:tgtEl>
                                        <p:attrNameLst>
                                          <p:attrName>ppt_x</p:attrName>
                                        </p:attrNameLst>
                                      </p:cBhvr>
                                      <p:tavLst>
                                        <p:tav tm="0">
                                          <p:val>
                                            <p:strVal val="#ppt_x+#ppt_w*1.125000"/>
                                          </p:val>
                                        </p:tav>
                                        <p:tav tm="100000">
                                          <p:val>
                                            <p:strVal val="#ppt_x"/>
                                          </p:val>
                                        </p:tav>
                                      </p:tavLst>
                                    </p:anim>
                                    <p:animEffect transition="in" filter="wipe(left)">
                                      <p:cBhvr>
                                        <p:cTn id="40" dur="500"/>
                                        <p:tgtEl>
                                          <p:spTgt spid="36"/>
                                        </p:tgtEl>
                                      </p:cBhvr>
                                    </p:animEffect>
                                  </p:childTnLst>
                                </p:cTn>
                              </p:par>
                            </p:childTnLst>
                          </p:cTn>
                        </p:par>
                        <p:par>
                          <p:cTn id="41" fill="hold">
                            <p:stCondLst>
                              <p:cond delay="4000"/>
                            </p:stCondLst>
                            <p:childTnLst>
                              <p:par>
                                <p:cTn id="42" presetID="12" presetClass="entr" presetSubtype="2"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500"/>
                                        <p:tgtEl>
                                          <p:spTgt spid="37"/>
                                        </p:tgtEl>
                                        <p:attrNameLst>
                                          <p:attrName>ppt_x</p:attrName>
                                        </p:attrNameLst>
                                      </p:cBhvr>
                                      <p:tavLst>
                                        <p:tav tm="0">
                                          <p:val>
                                            <p:strVal val="#ppt_x+#ppt_w*1.125000"/>
                                          </p:val>
                                        </p:tav>
                                        <p:tav tm="100000">
                                          <p:val>
                                            <p:strVal val="#ppt_x"/>
                                          </p:val>
                                        </p:tav>
                                      </p:tavLst>
                                    </p:anim>
                                    <p:animEffect transition="in" filter="wipe(left)">
                                      <p:cBhvr>
                                        <p:cTn id="45" dur="500"/>
                                        <p:tgtEl>
                                          <p:spTgt spid="37"/>
                                        </p:tgtEl>
                                      </p:cBhvr>
                                    </p:animEffect>
                                  </p:childTnLst>
                                </p:cTn>
                              </p:par>
                              <p:par>
                                <p:cTn id="46" presetID="12" presetClass="entr" presetSubtype="2"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p:tgtEl>
                                          <p:spTgt spid="38"/>
                                        </p:tgtEl>
                                        <p:attrNameLst>
                                          <p:attrName>ppt_x</p:attrName>
                                        </p:attrNameLst>
                                      </p:cBhvr>
                                      <p:tavLst>
                                        <p:tav tm="0">
                                          <p:val>
                                            <p:strVal val="#ppt_x+#ppt_w*1.125000"/>
                                          </p:val>
                                        </p:tav>
                                        <p:tav tm="100000">
                                          <p:val>
                                            <p:strVal val="#ppt_x"/>
                                          </p:val>
                                        </p:tav>
                                      </p:tavLst>
                                    </p:anim>
                                    <p:animEffect transition="in" filter="wipe(left)">
                                      <p:cBhvr>
                                        <p:cTn id="49" dur="500"/>
                                        <p:tgtEl>
                                          <p:spTgt spid="38"/>
                                        </p:tgtEl>
                                      </p:cBhvr>
                                    </p:animEffect>
                                  </p:childTnLst>
                                </p:cTn>
                              </p:par>
                            </p:childTnLst>
                          </p:cTn>
                        </p:par>
                        <p:par>
                          <p:cTn id="50" fill="hold">
                            <p:stCondLst>
                              <p:cond delay="4500"/>
                            </p:stCondLst>
                            <p:childTnLst>
                              <p:par>
                                <p:cTn id="51" presetID="12" presetClass="entr" presetSubtype="2"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p:tgtEl>
                                          <p:spTgt spid="39"/>
                                        </p:tgtEl>
                                        <p:attrNameLst>
                                          <p:attrName>ppt_x</p:attrName>
                                        </p:attrNameLst>
                                      </p:cBhvr>
                                      <p:tavLst>
                                        <p:tav tm="0">
                                          <p:val>
                                            <p:strVal val="#ppt_x+#ppt_w*1.125000"/>
                                          </p:val>
                                        </p:tav>
                                        <p:tav tm="100000">
                                          <p:val>
                                            <p:strVal val="#ppt_x"/>
                                          </p:val>
                                        </p:tav>
                                      </p:tavLst>
                                    </p:anim>
                                    <p:animEffect transition="in" filter="wipe(left)">
                                      <p:cBhvr>
                                        <p:cTn id="54" dur="500"/>
                                        <p:tgtEl>
                                          <p:spTgt spid="39"/>
                                        </p:tgtEl>
                                      </p:cBhvr>
                                    </p:animEffect>
                                  </p:childTnLst>
                                </p:cTn>
                              </p:par>
                              <p:par>
                                <p:cTn id="55" presetID="12" presetClass="entr" presetSubtype="2"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p:tgtEl>
                                          <p:spTgt spid="40"/>
                                        </p:tgtEl>
                                        <p:attrNameLst>
                                          <p:attrName>ppt_x</p:attrName>
                                        </p:attrNameLst>
                                      </p:cBhvr>
                                      <p:tavLst>
                                        <p:tav tm="0">
                                          <p:val>
                                            <p:strVal val="#ppt_x+#ppt_w*1.125000"/>
                                          </p:val>
                                        </p:tav>
                                        <p:tav tm="100000">
                                          <p:val>
                                            <p:strVal val="#ppt_x"/>
                                          </p:val>
                                        </p:tav>
                                      </p:tavLst>
                                    </p:anim>
                                    <p:animEffect transition="in" filter="wipe(left)">
                                      <p:cBhvr>
                                        <p:cTn id="58" dur="500"/>
                                        <p:tgtEl>
                                          <p:spTgt spid="40"/>
                                        </p:tgtEl>
                                      </p:cBhvr>
                                    </p:animEffect>
                                  </p:childTnLst>
                                </p:cTn>
                              </p:par>
                            </p:childTnLst>
                          </p:cTn>
                        </p:par>
                        <p:par>
                          <p:cTn id="59" fill="hold">
                            <p:stCondLst>
                              <p:cond delay="5000"/>
                            </p:stCondLst>
                            <p:childTnLst>
                              <p:par>
                                <p:cTn id="60" presetID="12" presetClass="entr" presetSubtype="2" fill="hold" grpId="0" nodeType="after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p:tgtEl>
                                          <p:spTgt spid="41"/>
                                        </p:tgtEl>
                                        <p:attrNameLst>
                                          <p:attrName>ppt_x</p:attrName>
                                        </p:attrNameLst>
                                      </p:cBhvr>
                                      <p:tavLst>
                                        <p:tav tm="0">
                                          <p:val>
                                            <p:strVal val="#ppt_x+#ppt_w*1.125000"/>
                                          </p:val>
                                        </p:tav>
                                        <p:tav tm="100000">
                                          <p:val>
                                            <p:strVal val="#ppt_x"/>
                                          </p:val>
                                        </p:tav>
                                      </p:tavLst>
                                    </p:anim>
                                    <p:animEffect transition="in" filter="wipe(left)">
                                      <p:cBhvr>
                                        <p:cTn id="63" dur="500"/>
                                        <p:tgtEl>
                                          <p:spTgt spid="41"/>
                                        </p:tgtEl>
                                      </p:cBhvr>
                                    </p:animEffect>
                                  </p:childTnLst>
                                </p:cTn>
                              </p:par>
                              <p:par>
                                <p:cTn id="64" presetID="12" presetClass="entr" presetSubtype="2"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500"/>
                                        <p:tgtEl>
                                          <p:spTgt spid="42"/>
                                        </p:tgtEl>
                                        <p:attrNameLst>
                                          <p:attrName>ppt_x</p:attrName>
                                        </p:attrNameLst>
                                      </p:cBhvr>
                                      <p:tavLst>
                                        <p:tav tm="0">
                                          <p:val>
                                            <p:strVal val="#ppt_x+#ppt_w*1.125000"/>
                                          </p:val>
                                        </p:tav>
                                        <p:tav tm="100000">
                                          <p:val>
                                            <p:strVal val="#ppt_x"/>
                                          </p:val>
                                        </p:tav>
                                      </p:tavLst>
                                    </p:anim>
                                    <p:animEffect transition="in" filter="wipe(left)">
                                      <p:cBhvr>
                                        <p:cTn id="67" dur="500"/>
                                        <p:tgtEl>
                                          <p:spTgt spid="42"/>
                                        </p:tgtEl>
                                      </p:cBhvr>
                                    </p:animEffect>
                                  </p:childTnLst>
                                </p:cTn>
                              </p:par>
                              <p:par>
                                <p:cTn id="68" presetID="16" presetClass="entr" presetSubtype="21" fill="hold" grpId="0" nodeType="withEffect">
                                  <p:stCondLst>
                                    <p:cond delay="250"/>
                                  </p:stCondLst>
                                  <p:childTnLst>
                                    <p:set>
                                      <p:cBhvr>
                                        <p:cTn id="69" dur="1" fill="hold">
                                          <p:stCondLst>
                                            <p:cond delay="0"/>
                                          </p:stCondLst>
                                        </p:cTn>
                                        <p:tgtEl>
                                          <p:spTgt spid="4"/>
                                        </p:tgtEl>
                                        <p:attrNameLst>
                                          <p:attrName>style.visibility</p:attrName>
                                        </p:attrNameLst>
                                      </p:cBhvr>
                                      <p:to>
                                        <p:strVal val="visible"/>
                                      </p:to>
                                    </p:set>
                                    <p:animEffect transition="in" filter="barn(inVertical)">
                                      <p:cBhvr>
                                        <p:cTn id="70" dur="500"/>
                                        <p:tgtEl>
                                          <p:spTgt spid="4"/>
                                        </p:tgtEl>
                                      </p:cBhvr>
                                    </p:animEffect>
                                  </p:childTnLst>
                                </p:cTn>
                              </p:par>
                              <p:par>
                                <p:cTn id="71" presetID="16" presetClass="entr" presetSubtype="21" fill="hold" grpId="0" nodeType="withEffect">
                                  <p:stCondLst>
                                    <p:cond delay="250"/>
                                  </p:stCondLst>
                                  <p:childTnLst>
                                    <p:set>
                                      <p:cBhvr>
                                        <p:cTn id="72" dur="1" fill="hold">
                                          <p:stCondLst>
                                            <p:cond delay="0"/>
                                          </p:stCondLst>
                                        </p:cTn>
                                        <p:tgtEl>
                                          <p:spTgt spid="10"/>
                                        </p:tgtEl>
                                        <p:attrNameLst>
                                          <p:attrName>style.visibility</p:attrName>
                                        </p:attrNameLst>
                                      </p:cBhvr>
                                      <p:to>
                                        <p:strVal val="visible"/>
                                      </p:to>
                                    </p:set>
                                    <p:animEffect transition="in" filter="barn(inVertical)">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4" grpId="0" bldLvl="0" animBg="1"/>
      <p:bldP spid="17" grpId="0" bldLvl="0" animBg="1"/>
      <p:bldP spid="20" grpId="0" bldLvl="0" animBg="1"/>
      <p:bldP spid="35" grpId="0"/>
      <p:bldP spid="36" grpId="0"/>
      <p:bldP spid="37" grpId="0"/>
      <p:bldP spid="38" grpId="0"/>
      <p:bldP spid="39" grpId="0"/>
      <p:bldP spid="40" grpId="0"/>
      <p:bldP spid="41" grpId="0"/>
      <p:bldP spid="42" grpId="0"/>
      <p:bldP spid="4" grpId="0" bldLvl="0" animBg="1"/>
      <p:bldP spid="1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en-US" altLang="zh-CN" sz="2000" b="1" dirty="0">
                  <a:latin typeface="微软雅黑" pitchFamily="34" charset="-122"/>
                  <a:ea typeface="微软雅黑" pitchFamily="34" charset="-122"/>
                </a:rPr>
                <a:t>ROI</a:t>
              </a:r>
              <a:r>
                <a:rPr lang="zh-CN" altLang="en-US" sz="2000" b="1" dirty="0">
                  <a:latin typeface="微软雅黑" pitchFamily="34" charset="-122"/>
                  <a:ea typeface="微软雅黑" pitchFamily="34" charset="-122"/>
                </a:rPr>
                <a:t>提取</a:t>
              </a:r>
            </a:p>
          </p:txBody>
        </p:sp>
      </p:grpSp>
      <p:pic>
        <p:nvPicPr>
          <p:cNvPr id="80" name="图片 79">
            <a:extLst>
              <a:ext uri="{FF2B5EF4-FFF2-40B4-BE49-F238E27FC236}">
                <a16:creationId xmlns:a16="http://schemas.microsoft.com/office/drawing/2014/main" id="{58C9B760-B84C-49C6-B8EC-39DF0E7AEA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896" y="1724505"/>
            <a:ext cx="1369835" cy="940820"/>
          </a:xfrm>
          <a:prstGeom prst="rect">
            <a:avLst/>
          </a:prstGeom>
        </p:spPr>
      </p:pic>
      <p:pic>
        <p:nvPicPr>
          <p:cNvPr id="88" name="图片 87">
            <a:extLst>
              <a:ext uri="{FF2B5EF4-FFF2-40B4-BE49-F238E27FC236}">
                <a16:creationId xmlns:a16="http://schemas.microsoft.com/office/drawing/2014/main" id="{684EEE79-3D6C-4874-BEE7-C22847E8A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4485" y="1732669"/>
            <a:ext cx="1215001" cy="900000"/>
          </a:xfrm>
          <a:prstGeom prst="rect">
            <a:avLst/>
          </a:prstGeom>
        </p:spPr>
      </p:pic>
      <p:pic>
        <p:nvPicPr>
          <p:cNvPr id="89" name="图片 88">
            <a:extLst>
              <a:ext uri="{FF2B5EF4-FFF2-40B4-BE49-F238E27FC236}">
                <a16:creationId xmlns:a16="http://schemas.microsoft.com/office/drawing/2014/main" id="{B86A4576-7D1B-4FB6-9E2F-DBEE0FC40E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9489" y="1757877"/>
            <a:ext cx="1199999" cy="900000"/>
          </a:xfrm>
          <a:prstGeom prst="rect">
            <a:avLst/>
          </a:prstGeom>
        </p:spPr>
      </p:pic>
      <p:sp>
        <p:nvSpPr>
          <p:cNvPr id="90" name="矩形 89">
            <a:extLst>
              <a:ext uri="{FF2B5EF4-FFF2-40B4-BE49-F238E27FC236}">
                <a16:creationId xmlns:a16="http://schemas.microsoft.com/office/drawing/2014/main" id="{96957457-20E4-438C-BE08-751E89089D8E}"/>
              </a:ext>
            </a:extLst>
          </p:cNvPr>
          <p:cNvSpPr/>
          <p:nvPr/>
        </p:nvSpPr>
        <p:spPr>
          <a:xfrm>
            <a:off x="6272987" y="2242886"/>
            <a:ext cx="165732" cy="3733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片 90">
            <a:extLst>
              <a:ext uri="{FF2B5EF4-FFF2-40B4-BE49-F238E27FC236}">
                <a16:creationId xmlns:a16="http://schemas.microsoft.com/office/drawing/2014/main" id="{2795B614-E369-4FD5-BC95-54DB908AC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0560" y="3317513"/>
            <a:ext cx="1189511" cy="900000"/>
          </a:xfrm>
          <a:prstGeom prst="rect">
            <a:avLst/>
          </a:prstGeom>
        </p:spPr>
      </p:pic>
      <p:pic>
        <p:nvPicPr>
          <p:cNvPr id="92" name="图片 91">
            <a:extLst>
              <a:ext uri="{FF2B5EF4-FFF2-40B4-BE49-F238E27FC236}">
                <a16:creationId xmlns:a16="http://schemas.microsoft.com/office/drawing/2014/main" id="{33CD5CE1-45F4-41FF-96A6-38464EA36C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3821" y="3590329"/>
            <a:ext cx="1143114" cy="540000"/>
          </a:xfrm>
          <a:prstGeom prst="rect">
            <a:avLst/>
          </a:prstGeom>
        </p:spPr>
      </p:pic>
      <p:sp>
        <p:nvSpPr>
          <p:cNvPr id="93" name="矩形 92">
            <a:extLst>
              <a:ext uri="{FF2B5EF4-FFF2-40B4-BE49-F238E27FC236}">
                <a16:creationId xmlns:a16="http://schemas.microsoft.com/office/drawing/2014/main" id="{CAC79B6A-EA3B-46BE-B995-A882BBF627CB}"/>
              </a:ext>
            </a:extLst>
          </p:cNvPr>
          <p:cNvSpPr/>
          <p:nvPr/>
        </p:nvSpPr>
        <p:spPr>
          <a:xfrm>
            <a:off x="7403428" y="3716391"/>
            <a:ext cx="766588" cy="2503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6D51E3C2-BCC6-4E49-96A0-2B62794B9693}"/>
              </a:ext>
            </a:extLst>
          </p:cNvPr>
          <p:cNvCxnSpPr>
            <a:cxnSpLocks/>
            <a:stCxn id="93" idx="1"/>
          </p:cNvCxnSpPr>
          <p:nvPr/>
        </p:nvCxnSpPr>
        <p:spPr>
          <a:xfrm flipH="1" flipV="1">
            <a:off x="6438720" y="3697520"/>
            <a:ext cx="964708" cy="1440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0D5D752E-1A5A-4DD3-BC09-B923EC81BB8C}"/>
              </a:ext>
            </a:extLst>
          </p:cNvPr>
          <p:cNvCxnSpPr>
            <a:cxnSpLocks/>
            <a:stCxn id="93" idx="1"/>
          </p:cNvCxnSpPr>
          <p:nvPr/>
        </p:nvCxnSpPr>
        <p:spPr>
          <a:xfrm flipH="1">
            <a:off x="6474594" y="3841544"/>
            <a:ext cx="928834" cy="21438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燕尾形 6">
            <a:extLst>
              <a:ext uri="{FF2B5EF4-FFF2-40B4-BE49-F238E27FC236}">
                <a16:creationId xmlns:a16="http://schemas.microsoft.com/office/drawing/2014/main" id="{56ADFE7A-5DCB-4483-81DF-30113B4F24DD}"/>
              </a:ext>
            </a:extLst>
          </p:cNvPr>
          <p:cNvSpPr/>
          <p:nvPr/>
        </p:nvSpPr>
        <p:spPr>
          <a:xfrm>
            <a:off x="6549117" y="1850825"/>
            <a:ext cx="451896" cy="663689"/>
          </a:xfrm>
          <a:custGeom>
            <a:avLst/>
            <a:gdLst>
              <a:gd name="connsiteX0" fmla="*/ 0 w 1398229"/>
              <a:gd name="connsiteY0" fmla="*/ 0 h 1230014"/>
              <a:gd name="connsiteX1" fmla="*/ 783222 w 1398229"/>
              <a:gd name="connsiteY1" fmla="*/ 0 h 1230014"/>
              <a:gd name="connsiteX2" fmla="*/ 1398229 w 1398229"/>
              <a:gd name="connsiteY2" fmla="*/ 615007 h 1230014"/>
              <a:gd name="connsiteX3" fmla="*/ 783222 w 1398229"/>
              <a:gd name="connsiteY3" fmla="*/ 1230014 h 1230014"/>
              <a:gd name="connsiteX4" fmla="*/ 0 w 1398229"/>
              <a:gd name="connsiteY4" fmla="*/ 1230014 h 1230014"/>
              <a:gd name="connsiteX5" fmla="*/ 615007 w 1398229"/>
              <a:gd name="connsiteY5" fmla="*/ 615007 h 1230014"/>
              <a:gd name="connsiteX6" fmla="*/ 0 w 1398229"/>
              <a:gd name="connsiteY6" fmla="*/ 0 h 1230014"/>
              <a:gd name="connsiteX0" fmla="*/ 0 w 1398229"/>
              <a:gd name="connsiteY0" fmla="*/ 0 h 1230014"/>
              <a:gd name="connsiteX1" fmla="*/ 783222 w 1398229"/>
              <a:gd name="connsiteY1" fmla="*/ 0 h 1230014"/>
              <a:gd name="connsiteX2" fmla="*/ 1398229 w 1398229"/>
              <a:gd name="connsiteY2" fmla="*/ 615007 h 1230014"/>
              <a:gd name="connsiteX3" fmla="*/ 783222 w 1398229"/>
              <a:gd name="connsiteY3" fmla="*/ 1230014 h 1230014"/>
              <a:gd name="connsiteX4" fmla="*/ 0 w 1398229"/>
              <a:gd name="connsiteY4" fmla="*/ 1230014 h 1230014"/>
              <a:gd name="connsiteX5" fmla="*/ 386409 w 1398229"/>
              <a:gd name="connsiteY5" fmla="*/ 623473 h 1230014"/>
              <a:gd name="connsiteX6" fmla="*/ 0 w 1398229"/>
              <a:gd name="connsiteY6" fmla="*/ 0 h 1230014"/>
              <a:gd name="connsiteX0" fmla="*/ 0 w 1017231"/>
              <a:gd name="connsiteY0" fmla="*/ 0 h 1230014"/>
              <a:gd name="connsiteX1" fmla="*/ 783222 w 1017231"/>
              <a:gd name="connsiteY1" fmla="*/ 0 h 1230014"/>
              <a:gd name="connsiteX2" fmla="*/ 1017231 w 1017231"/>
              <a:gd name="connsiteY2" fmla="*/ 606541 h 1230014"/>
              <a:gd name="connsiteX3" fmla="*/ 783222 w 1017231"/>
              <a:gd name="connsiteY3" fmla="*/ 1230014 h 1230014"/>
              <a:gd name="connsiteX4" fmla="*/ 0 w 1017231"/>
              <a:gd name="connsiteY4" fmla="*/ 1230014 h 1230014"/>
              <a:gd name="connsiteX5" fmla="*/ 386409 w 1017231"/>
              <a:gd name="connsiteY5" fmla="*/ 623473 h 1230014"/>
              <a:gd name="connsiteX6" fmla="*/ 0 w 1017231"/>
              <a:gd name="connsiteY6" fmla="*/ 0 h 1230014"/>
              <a:gd name="connsiteX0" fmla="*/ 0 w 1017231"/>
              <a:gd name="connsiteY0" fmla="*/ 0 h 1230014"/>
              <a:gd name="connsiteX1" fmla="*/ 783222 w 1017231"/>
              <a:gd name="connsiteY1" fmla="*/ 0 h 1230014"/>
              <a:gd name="connsiteX2" fmla="*/ 1017231 w 1017231"/>
              <a:gd name="connsiteY2" fmla="*/ 606541 h 1230014"/>
              <a:gd name="connsiteX3" fmla="*/ 783222 w 1017231"/>
              <a:gd name="connsiteY3" fmla="*/ 1230014 h 1230014"/>
              <a:gd name="connsiteX4" fmla="*/ 0 w 1017231"/>
              <a:gd name="connsiteY4" fmla="*/ 1230014 h 1230014"/>
              <a:gd name="connsiteX5" fmla="*/ 358269 w 1017231"/>
              <a:gd name="connsiteY5" fmla="*/ 612348 h 1230014"/>
              <a:gd name="connsiteX6" fmla="*/ 0 w 1017231"/>
              <a:gd name="connsiteY6" fmla="*/ 0 h 1230014"/>
              <a:gd name="connsiteX0" fmla="*/ 0 w 1017231"/>
              <a:gd name="connsiteY0" fmla="*/ 0 h 1230014"/>
              <a:gd name="connsiteX1" fmla="*/ 783222 w 1017231"/>
              <a:gd name="connsiteY1" fmla="*/ 0 h 1230014"/>
              <a:gd name="connsiteX2" fmla="*/ 1017231 w 1017231"/>
              <a:gd name="connsiteY2" fmla="*/ 606541 h 1230014"/>
              <a:gd name="connsiteX3" fmla="*/ 783222 w 1017231"/>
              <a:gd name="connsiteY3" fmla="*/ 1230014 h 1230014"/>
              <a:gd name="connsiteX4" fmla="*/ 0 w 1017231"/>
              <a:gd name="connsiteY4" fmla="*/ 1230014 h 1230014"/>
              <a:gd name="connsiteX5" fmla="*/ 405760 w 1017231"/>
              <a:gd name="connsiteY5" fmla="*/ 599831 h 1230014"/>
              <a:gd name="connsiteX6" fmla="*/ 0 w 1017231"/>
              <a:gd name="connsiteY6" fmla="*/ 0 h 1230014"/>
              <a:gd name="connsiteX0" fmla="*/ 0 w 1017231"/>
              <a:gd name="connsiteY0" fmla="*/ 0 h 1230014"/>
              <a:gd name="connsiteX1" fmla="*/ 783222 w 1017231"/>
              <a:gd name="connsiteY1" fmla="*/ 0 h 1230014"/>
              <a:gd name="connsiteX2" fmla="*/ 1017231 w 1017231"/>
              <a:gd name="connsiteY2" fmla="*/ 606541 h 1230014"/>
              <a:gd name="connsiteX3" fmla="*/ 783222 w 1017231"/>
              <a:gd name="connsiteY3" fmla="*/ 1230014 h 1230014"/>
              <a:gd name="connsiteX4" fmla="*/ 0 w 1017231"/>
              <a:gd name="connsiteY4" fmla="*/ 1230014 h 1230014"/>
              <a:gd name="connsiteX5" fmla="*/ 231629 w 1017231"/>
              <a:gd name="connsiteY5" fmla="*/ 599830 h 1230014"/>
              <a:gd name="connsiteX6" fmla="*/ 0 w 1017231"/>
              <a:gd name="connsiteY6" fmla="*/ 0 h 123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231" h="1230014">
                <a:moveTo>
                  <a:pt x="0" y="0"/>
                </a:moveTo>
                <a:lnTo>
                  <a:pt x="783222" y="0"/>
                </a:lnTo>
                <a:lnTo>
                  <a:pt x="1017231" y="606541"/>
                </a:lnTo>
                <a:lnTo>
                  <a:pt x="783222" y="1230014"/>
                </a:lnTo>
                <a:lnTo>
                  <a:pt x="0" y="1230014"/>
                </a:lnTo>
                <a:lnTo>
                  <a:pt x="231629" y="59983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燕尾形 6">
            <a:extLst>
              <a:ext uri="{FF2B5EF4-FFF2-40B4-BE49-F238E27FC236}">
                <a16:creationId xmlns:a16="http://schemas.microsoft.com/office/drawing/2014/main" id="{4D1746F2-F807-4F92-AF7E-89D223620413}"/>
              </a:ext>
            </a:extLst>
          </p:cNvPr>
          <p:cNvSpPr/>
          <p:nvPr/>
        </p:nvSpPr>
        <p:spPr>
          <a:xfrm rot="5400000">
            <a:off x="7591920" y="2690499"/>
            <a:ext cx="451896" cy="663689"/>
          </a:xfrm>
          <a:custGeom>
            <a:avLst/>
            <a:gdLst>
              <a:gd name="connsiteX0" fmla="*/ 0 w 1398229"/>
              <a:gd name="connsiteY0" fmla="*/ 0 h 1230014"/>
              <a:gd name="connsiteX1" fmla="*/ 783222 w 1398229"/>
              <a:gd name="connsiteY1" fmla="*/ 0 h 1230014"/>
              <a:gd name="connsiteX2" fmla="*/ 1398229 w 1398229"/>
              <a:gd name="connsiteY2" fmla="*/ 615007 h 1230014"/>
              <a:gd name="connsiteX3" fmla="*/ 783222 w 1398229"/>
              <a:gd name="connsiteY3" fmla="*/ 1230014 h 1230014"/>
              <a:gd name="connsiteX4" fmla="*/ 0 w 1398229"/>
              <a:gd name="connsiteY4" fmla="*/ 1230014 h 1230014"/>
              <a:gd name="connsiteX5" fmla="*/ 615007 w 1398229"/>
              <a:gd name="connsiteY5" fmla="*/ 615007 h 1230014"/>
              <a:gd name="connsiteX6" fmla="*/ 0 w 1398229"/>
              <a:gd name="connsiteY6" fmla="*/ 0 h 1230014"/>
              <a:gd name="connsiteX0" fmla="*/ 0 w 1398229"/>
              <a:gd name="connsiteY0" fmla="*/ 0 h 1230014"/>
              <a:gd name="connsiteX1" fmla="*/ 783222 w 1398229"/>
              <a:gd name="connsiteY1" fmla="*/ 0 h 1230014"/>
              <a:gd name="connsiteX2" fmla="*/ 1398229 w 1398229"/>
              <a:gd name="connsiteY2" fmla="*/ 615007 h 1230014"/>
              <a:gd name="connsiteX3" fmla="*/ 783222 w 1398229"/>
              <a:gd name="connsiteY3" fmla="*/ 1230014 h 1230014"/>
              <a:gd name="connsiteX4" fmla="*/ 0 w 1398229"/>
              <a:gd name="connsiteY4" fmla="*/ 1230014 h 1230014"/>
              <a:gd name="connsiteX5" fmla="*/ 386409 w 1398229"/>
              <a:gd name="connsiteY5" fmla="*/ 623473 h 1230014"/>
              <a:gd name="connsiteX6" fmla="*/ 0 w 1398229"/>
              <a:gd name="connsiteY6" fmla="*/ 0 h 1230014"/>
              <a:gd name="connsiteX0" fmla="*/ 0 w 1017231"/>
              <a:gd name="connsiteY0" fmla="*/ 0 h 1230014"/>
              <a:gd name="connsiteX1" fmla="*/ 783222 w 1017231"/>
              <a:gd name="connsiteY1" fmla="*/ 0 h 1230014"/>
              <a:gd name="connsiteX2" fmla="*/ 1017231 w 1017231"/>
              <a:gd name="connsiteY2" fmla="*/ 606541 h 1230014"/>
              <a:gd name="connsiteX3" fmla="*/ 783222 w 1017231"/>
              <a:gd name="connsiteY3" fmla="*/ 1230014 h 1230014"/>
              <a:gd name="connsiteX4" fmla="*/ 0 w 1017231"/>
              <a:gd name="connsiteY4" fmla="*/ 1230014 h 1230014"/>
              <a:gd name="connsiteX5" fmla="*/ 386409 w 1017231"/>
              <a:gd name="connsiteY5" fmla="*/ 623473 h 1230014"/>
              <a:gd name="connsiteX6" fmla="*/ 0 w 1017231"/>
              <a:gd name="connsiteY6" fmla="*/ 0 h 1230014"/>
              <a:gd name="connsiteX0" fmla="*/ 0 w 1017231"/>
              <a:gd name="connsiteY0" fmla="*/ 0 h 1230014"/>
              <a:gd name="connsiteX1" fmla="*/ 783222 w 1017231"/>
              <a:gd name="connsiteY1" fmla="*/ 0 h 1230014"/>
              <a:gd name="connsiteX2" fmla="*/ 1017231 w 1017231"/>
              <a:gd name="connsiteY2" fmla="*/ 606541 h 1230014"/>
              <a:gd name="connsiteX3" fmla="*/ 783222 w 1017231"/>
              <a:gd name="connsiteY3" fmla="*/ 1230014 h 1230014"/>
              <a:gd name="connsiteX4" fmla="*/ 0 w 1017231"/>
              <a:gd name="connsiteY4" fmla="*/ 1230014 h 1230014"/>
              <a:gd name="connsiteX5" fmla="*/ 358269 w 1017231"/>
              <a:gd name="connsiteY5" fmla="*/ 612348 h 1230014"/>
              <a:gd name="connsiteX6" fmla="*/ 0 w 1017231"/>
              <a:gd name="connsiteY6" fmla="*/ 0 h 1230014"/>
              <a:gd name="connsiteX0" fmla="*/ 0 w 1017231"/>
              <a:gd name="connsiteY0" fmla="*/ 0 h 1230014"/>
              <a:gd name="connsiteX1" fmla="*/ 783222 w 1017231"/>
              <a:gd name="connsiteY1" fmla="*/ 0 h 1230014"/>
              <a:gd name="connsiteX2" fmla="*/ 1017231 w 1017231"/>
              <a:gd name="connsiteY2" fmla="*/ 606541 h 1230014"/>
              <a:gd name="connsiteX3" fmla="*/ 783222 w 1017231"/>
              <a:gd name="connsiteY3" fmla="*/ 1230014 h 1230014"/>
              <a:gd name="connsiteX4" fmla="*/ 0 w 1017231"/>
              <a:gd name="connsiteY4" fmla="*/ 1230014 h 1230014"/>
              <a:gd name="connsiteX5" fmla="*/ 405760 w 1017231"/>
              <a:gd name="connsiteY5" fmla="*/ 599831 h 1230014"/>
              <a:gd name="connsiteX6" fmla="*/ 0 w 1017231"/>
              <a:gd name="connsiteY6" fmla="*/ 0 h 1230014"/>
              <a:gd name="connsiteX0" fmla="*/ 0 w 1017231"/>
              <a:gd name="connsiteY0" fmla="*/ 0 h 1230014"/>
              <a:gd name="connsiteX1" fmla="*/ 783222 w 1017231"/>
              <a:gd name="connsiteY1" fmla="*/ 0 h 1230014"/>
              <a:gd name="connsiteX2" fmla="*/ 1017231 w 1017231"/>
              <a:gd name="connsiteY2" fmla="*/ 606541 h 1230014"/>
              <a:gd name="connsiteX3" fmla="*/ 783222 w 1017231"/>
              <a:gd name="connsiteY3" fmla="*/ 1230014 h 1230014"/>
              <a:gd name="connsiteX4" fmla="*/ 0 w 1017231"/>
              <a:gd name="connsiteY4" fmla="*/ 1230014 h 1230014"/>
              <a:gd name="connsiteX5" fmla="*/ 231629 w 1017231"/>
              <a:gd name="connsiteY5" fmla="*/ 599830 h 1230014"/>
              <a:gd name="connsiteX6" fmla="*/ 0 w 1017231"/>
              <a:gd name="connsiteY6" fmla="*/ 0 h 123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231" h="1230014">
                <a:moveTo>
                  <a:pt x="0" y="0"/>
                </a:moveTo>
                <a:lnTo>
                  <a:pt x="783222" y="0"/>
                </a:lnTo>
                <a:lnTo>
                  <a:pt x="1017231" y="606541"/>
                </a:lnTo>
                <a:lnTo>
                  <a:pt x="783222" y="1230014"/>
                </a:lnTo>
                <a:lnTo>
                  <a:pt x="0" y="1230014"/>
                </a:lnTo>
                <a:lnTo>
                  <a:pt x="231629" y="59983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8" name="直接连接符 107">
            <a:extLst>
              <a:ext uri="{FF2B5EF4-FFF2-40B4-BE49-F238E27FC236}">
                <a16:creationId xmlns:a16="http://schemas.microsoft.com/office/drawing/2014/main" id="{29719504-8107-4096-AD18-2736C208CFCB}"/>
              </a:ext>
            </a:extLst>
          </p:cNvPr>
          <p:cNvCxnSpPr/>
          <p:nvPr/>
        </p:nvCxnSpPr>
        <p:spPr>
          <a:xfrm>
            <a:off x="4314572" y="1064721"/>
            <a:ext cx="0" cy="3667734"/>
          </a:xfrm>
          <a:prstGeom prst="line">
            <a:avLst/>
          </a:prstGeom>
          <a:ln w="19050">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18" name="TextBox 41">
            <a:extLst>
              <a:ext uri="{FF2B5EF4-FFF2-40B4-BE49-F238E27FC236}">
                <a16:creationId xmlns:a16="http://schemas.microsoft.com/office/drawing/2014/main" id="{0F08B7A2-6DC1-42B3-B1CA-BC952AC5B98F}"/>
              </a:ext>
            </a:extLst>
          </p:cNvPr>
          <p:cNvSpPr txBox="1"/>
          <p:nvPr/>
        </p:nvSpPr>
        <p:spPr>
          <a:xfrm>
            <a:off x="190499" y="4428850"/>
            <a:ext cx="4124071" cy="582874"/>
          </a:xfrm>
          <a:prstGeom prst="rect">
            <a:avLst/>
          </a:prstGeom>
          <a:noFill/>
        </p:spPr>
        <p:txBody>
          <a:bodyPr wrap="square" lIns="60918" tIns="30459" rIns="60918" bIns="30459"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识别过程中不需要完整的静脉图像，只需要部分区域就可以，并且图像边缘区域像素变化可能影响特征提取的结果。</a:t>
            </a:r>
          </a:p>
        </p:txBody>
      </p:sp>
      <p:sp>
        <p:nvSpPr>
          <p:cNvPr id="119" name="TextBox 41">
            <a:extLst>
              <a:ext uri="{FF2B5EF4-FFF2-40B4-BE49-F238E27FC236}">
                <a16:creationId xmlns:a16="http://schemas.microsoft.com/office/drawing/2014/main" id="{FEBADF3B-35FF-404E-A159-78A714C9694A}"/>
              </a:ext>
            </a:extLst>
          </p:cNvPr>
          <p:cNvSpPr txBox="1"/>
          <p:nvPr/>
        </p:nvSpPr>
        <p:spPr>
          <a:xfrm>
            <a:off x="4572000" y="902349"/>
            <a:ext cx="1977995" cy="859873"/>
          </a:xfrm>
          <a:prstGeom prst="rect">
            <a:avLst/>
          </a:prstGeom>
          <a:noFill/>
        </p:spPr>
        <p:txBody>
          <a:bodyPr wrap="square" lIns="60918" tIns="30459" rIns="60918" bIns="30459"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1.</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原始图像中手指边缘区域存在非手指区域，给后续工作带来麻烦。</a:t>
            </a:r>
          </a:p>
        </p:txBody>
      </p:sp>
      <p:sp>
        <p:nvSpPr>
          <p:cNvPr id="121" name="TextBox 41">
            <a:extLst>
              <a:ext uri="{FF2B5EF4-FFF2-40B4-BE49-F238E27FC236}">
                <a16:creationId xmlns:a16="http://schemas.microsoft.com/office/drawing/2014/main" id="{37467936-D636-4EBD-BC10-AFCD9E8B652D}"/>
              </a:ext>
            </a:extLst>
          </p:cNvPr>
          <p:cNvSpPr txBox="1"/>
          <p:nvPr/>
        </p:nvSpPr>
        <p:spPr>
          <a:xfrm>
            <a:off x="6726457" y="910168"/>
            <a:ext cx="1977995" cy="582874"/>
          </a:xfrm>
          <a:prstGeom prst="rect">
            <a:avLst/>
          </a:prstGeom>
          <a:noFill/>
        </p:spPr>
        <p:txBody>
          <a:bodyPr wrap="square" lIns="60918" tIns="30459" rIns="60918" bIns="30459"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2.</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生成模板，将手指区域分割出来。</a:t>
            </a:r>
          </a:p>
        </p:txBody>
      </p:sp>
      <p:sp>
        <p:nvSpPr>
          <p:cNvPr id="122" name="TextBox 41">
            <a:extLst>
              <a:ext uri="{FF2B5EF4-FFF2-40B4-BE49-F238E27FC236}">
                <a16:creationId xmlns:a16="http://schemas.microsoft.com/office/drawing/2014/main" id="{7F3FF5C3-409B-42F6-AAEE-45F49CE361A2}"/>
              </a:ext>
            </a:extLst>
          </p:cNvPr>
          <p:cNvSpPr txBox="1"/>
          <p:nvPr/>
        </p:nvSpPr>
        <p:spPr>
          <a:xfrm>
            <a:off x="6183412" y="4370643"/>
            <a:ext cx="1977995" cy="582874"/>
          </a:xfrm>
          <a:prstGeom prst="rect">
            <a:avLst/>
          </a:prstGeom>
          <a:noFill/>
        </p:spPr>
        <p:txBody>
          <a:bodyPr wrap="square" lIns="60918" tIns="30459" rIns="60918" bIns="30459"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3.</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通过模板剥离出手指区域，再进行</a:t>
            </a:r>
            <a:r>
              <a:rPr kumimoji="0" lang="en-US" altLang="zh-CN" sz="1200" b="0" i="0" u="none" strike="noStrike" kern="1200" cap="none" spc="0" normalizeH="0" baseline="0" noProof="0" dirty="0" err="1">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ROl</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提取工作。</a:t>
            </a:r>
          </a:p>
        </p:txBody>
      </p:sp>
      <p:pic>
        <p:nvPicPr>
          <p:cNvPr id="5" name="图片 4">
            <a:extLst>
              <a:ext uri="{FF2B5EF4-FFF2-40B4-BE49-F238E27FC236}">
                <a16:creationId xmlns:a16="http://schemas.microsoft.com/office/drawing/2014/main" id="{EF983E7F-C2BC-4C47-BF46-CD6BC3BD5D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580" y="2811769"/>
            <a:ext cx="1369834" cy="986276"/>
          </a:xfrm>
          <a:prstGeom prst="rect">
            <a:avLst/>
          </a:prstGeom>
        </p:spPr>
      </p:pic>
      <p:pic>
        <p:nvPicPr>
          <p:cNvPr id="11" name="图片 10">
            <a:extLst>
              <a:ext uri="{FF2B5EF4-FFF2-40B4-BE49-F238E27FC236}">
                <a16:creationId xmlns:a16="http://schemas.microsoft.com/office/drawing/2014/main" id="{5AE2773A-AE3F-46BB-8DD8-D5150F8E9B5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2968" y="2808768"/>
            <a:ext cx="1369835" cy="975829"/>
          </a:xfrm>
          <a:prstGeom prst="rect">
            <a:avLst/>
          </a:prstGeom>
        </p:spPr>
      </p:pic>
      <p:pic>
        <p:nvPicPr>
          <p:cNvPr id="15" name="图片 14">
            <a:extLst>
              <a:ext uri="{FF2B5EF4-FFF2-40B4-BE49-F238E27FC236}">
                <a16:creationId xmlns:a16="http://schemas.microsoft.com/office/drawing/2014/main" id="{DC0E8611-97BF-400B-9AED-1695C62A4D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1509" y="1783080"/>
            <a:ext cx="1370905" cy="823670"/>
          </a:xfrm>
          <a:prstGeom prst="rect">
            <a:avLst/>
          </a:prstGeom>
        </p:spPr>
      </p:pic>
      <p:sp>
        <p:nvSpPr>
          <p:cNvPr id="39" name="TextBox 41">
            <a:extLst>
              <a:ext uri="{FF2B5EF4-FFF2-40B4-BE49-F238E27FC236}">
                <a16:creationId xmlns:a16="http://schemas.microsoft.com/office/drawing/2014/main" id="{16DCF29B-8AAE-4075-8007-04F215EC0D26}"/>
              </a:ext>
            </a:extLst>
          </p:cNvPr>
          <p:cNvSpPr txBox="1"/>
          <p:nvPr/>
        </p:nvSpPr>
        <p:spPr>
          <a:xfrm>
            <a:off x="1160498" y="3845996"/>
            <a:ext cx="1977995" cy="305875"/>
          </a:xfrm>
          <a:prstGeom prst="rect">
            <a:avLst/>
          </a:prstGeom>
          <a:noFill/>
        </p:spPr>
        <p:txBody>
          <a:bodyPr wrap="square" lIns="60918" tIns="30459" rIns="60918" bIns="30459"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原始数据</a:t>
            </a:r>
          </a:p>
        </p:txBody>
      </p:sp>
    </p:spTree>
    <p:extLst>
      <p:ext uri="{BB962C8B-B14F-4D97-AF65-F5344CB8AC3E}">
        <p14:creationId xmlns:p14="http://schemas.microsoft.com/office/powerpoint/2010/main" val="3618035050"/>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anim calcmode="lin" valueType="num">
                                      <p:cBhvr>
                                        <p:cTn id="18" dur="500" fill="hold"/>
                                        <p:tgtEl>
                                          <p:spTgt spid="119"/>
                                        </p:tgtEl>
                                        <p:attrNameLst>
                                          <p:attrName>ppt_x</p:attrName>
                                        </p:attrNameLst>
                                      </p:cBhvr>
                                      <p:tavLst>
                                        <p:tav tm="0">
                                          <p:val>
                                            <p:strVal val="#ppt_x"/>
                                          </p:val>
                                        </p:tav>
                                        <p:tav tm="100000">
                                          <p:val>
                                            <p:strVal val="#ppt_x"/>
                                          </p:val>
                                        </p:tav>
                                      </p:tavLst>
                                    </p:anim>
                                    <p:anim calcmode="lin" valueType="num">
                                      <p:cBhvr>
                                        <p:cTn id="19" dur="5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anim calcmode="lin" valueType="num">
                                      <p:cBhvr>
                                        <p:cTn id="23" dur="500" fill="hold"/>
                                        <p:tgtEl>
                                          <p:spTgt spid="121"/>
                                        </p:tgtEl>
                                        <p:attrNameLst>
                                          <p:attrName>ppt_x</p:attrName>
                                        </p:attrNameLst>
                                      </p:cBhvr>
                                      <p:tavLst>
                                        <p:tav tm="0">
                                          <p:val>
                                            <p:strVal val="#ppt_x"/>
                                          </p:val>
                                        </p:tav>
                                        <p:tav tm="100000">
                                          <p:val>
                                            <p:strVal val="#ppt_x"/>
                                          </p:val>
                                        </p:tav>
                                      </p:tavLst>
                                    </p:anim>
                                    <p:anim calcmode="lin" valueType="num">
                                      <p:cBhvr>
                                        <p:cTn id="24" dur="500" fill="hold"/>
                                        <p:tgtEl>
                                          <p:spTgt spid="1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500"/>
                                        <p:tgtEl>
                                          <p:spTgt spid="122"/>
                                        </p:tgtEl>
                                      </p:cBhvr>
                                    </p:animEffect>
                                    <p:anim calcmode="lin" valueType="num">
                                      <p:cBhvr>
                                        <p:cTn id="28" dur="500" fill="hold"/>
                                        <p:tgtEl>
                                          <p:spTgt spid="122"/>
                                        </p:tgtEl>
                                        <p:attrNameLst>
                                          <p:attrName>ppt_x</p:attrName>
                                        </p:attrNameLst>
                                      </p:cBhvr>
                                      <p:tavLst>
                                        <p:tav tm="0">
                                          <p:val>
                                            <p:strVal val="#ppt_x"/>
                                          </p:val>
                                        </p:tav>
                                        <p:tav tm="100000">
                                          <p:val>
                                            <p:strVal val="#ppt_x"/>
                                          </p:val>
                                        </p:tav>
                                      </p:tavLst>
                                    </p:anim>
                                    <p:anim calcmode="lin" valueType="num">
                                      <p:cBhvr>
                                        <p:cTn id="29" dur="500" fill="hold"/>
                                        <p:tgtEl>
                                          <p:spTgt spid="12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500"/>
                                        <p:tgtEl>
                                          <p:spTgt spid="118"/>
                                        </p:tgtEl>
                                      </p:cBhvr>
                                    </p:animEffect>
                                    <p:anim calcmode="lin" valueType="num">
                                      <p:cBhvr>
                                        <p:cTn id="33" dur="500" fill="hold"/>
                                        <p:tgtEl>
                                          <p:spTgt spid="118"/>
                                        </p:tgtEl>
                                        <p:attrNameLst>
                                          <p:attrName>ppt_x</p:attrName>
                                        </p:attrNameLst>
                                      </p:cBhvr>
                                      <p:tavLst>
                                        <p:tav tm="0">
                                          <p:val>
                                            <p:strVal val="#ppt_x"/>
                                          </p:val>
                                        </p:tav>
                                        <p:tav tm="100000">
                                          <p:val>
                                            <p:strVal val="#ppt_x"/>
                                          </p:val>
                                        </p:tav>
                                      </p:tavLst>
                                    </p:anim>
                                    <p:anim calcmode="lin" valueType="num">
                                      <p:cBhvr>
                                        <p:cTn id="34" dur="500" fill="hold"/>
                                        <p:tgtEl>
                                          <p:spTgt spid="1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8" grpId="0"/>
      <p:bldP spid="119" grpId="0"/>
      <p:bldP spid="121" grpId="0"/>
      <p:bldP spid="122"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en-US" altLang="zh-CN" sz="2000" b="1" dirty="0">
                  <a:latin typeface="微软雅黑" pitchFamily="34" charset="-122"/>
                  <a:ea typeface="微软雅黑" pitchFamily="34" charset="-122"/>
                </a:rPr>
                <a:t>ROI</a:t>
              </a:r>
              <a:r>
                <a:rPr lang="zh-CN" altLang="en-US" sz="2000" b="1" dirty="0">
                  <a:latin typeface="微软雅黑" pitchFamily="34" charset="-122"/>
                  <a:ea typeface="微软雅黑" pitchFamily="34" charset="-122"/>
                </a:rPr>
                <a:t>提取</a:t>
              </a:r>
            </a:p>
          </p:txBody>
        </p:sp>
      </p:grpSp>
      <p:cxnSp>
        <p:nvCxnSpPr>
          <p:cNvPr id="108" name="直接连接符 107">
            <a:extLst>
              <a:ext uri="{FF2B5EF4-FFF2-40B4-BE49-F238E27FC236}">
                <a16:creationId xmlns:a16="http://schemas.microsoft.com/office/drawing/2014/main" id="{29719504-8107-4096-AD18-2736C208CFCB}"/>
              </a:ext>
            </a:extLst>
          </p:cNvPr>
          <p:cNvCxnSpPr/>
          <p:nvPr/>
        </p:nvCxnSpPr>
        <p:spPr>
          <a:xfrm>
            <a:off x="4086697" y="1031591"/>
            <a:ext cx="0" cy="3667734"/>
          </a:xfrm>
          <a:prstGeom prst="line">
            <a:avLst/>
          </a:prstGeom>
          <a:ln w="19050">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17" name="箭头: 右 116">
            <a:extLst>
              <a:ext uri="{FF2B5EF4-FFF2-40B4-BE49-F238E27FC236}">
                <a16:creationId xmlns:a16="http://schemas.microsoft.com/office/drawing/2014/main" id="{8F57E8FD-8EE6-4267-BA43-29E922380178}"/>
              </a:ext>
            </a:extLst>
          </p:cNvPr>
          <p:cNvSpPr/>
          <p:nvPr/>
        </p:nvSpPr>
        <p:spPr>
          <a:xfrm>
            <a:off x="3893522" y="1854323"/>
            <a:ext cx="454591" cy="400474"/>
          </a:xfrm>
          <a:prstGeom prst="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Box 41">
            <a:extLst>
              <a:ext uri="{FF2B5EF4-FFF2-40B4-BE49-F238E27FC236}">
                <a16:creationId xmlns:a16="http://schemas.microsoft.com/office/drawing/2014/main" id="{0F08B7A2-6DC1-42B3-B1CA-BC952AC5B98F}"/>
              </a:ext>
            </a:extLst>
          </p:cNvPr>
          <p:cNvSpPr txBox="1"/>
          <p:nvPr/>
        </p:nvSpPr>
        <p:spPr>
          <a:xfrm>
            <a:off x="570303" y="4182823"/>
            <a:ext cx="2709926" cy="305875"/>
          </a:xfrm>
          <a:prstGeom prst="rect">
            <a:avLst/>
          </a:prstGeom>
          <a:noFill/>
        </p:spPr>
        <p:txBody>
          <a:bodyPr wrap="square" lIns="60918" tIns="30459" rIns="60918" bIns="30459"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ROI</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提取流程</a:t>
            </a:r>
          </a:p>
        </p:txBody>
      </p:sp>
      <p:sp>
        <p:nvSpPr>
          <p:cNvPr id="75" name="TextBox 41">
            <a:extLst>
              <a:ext uri="{FF2B5EF4-FFF2-40B4-BE49-F238E27FC236}">
                <a16:creationId xmlns:a16="http://schemas.microsoft.com/office/drawing/2014/main" id="{CA9D990C-6B08-4715-AF74-67C93F957E5B}"/>
              </a:ext>
            </a:extLst>
          </p:cNvPr>
          <p:cNvSpPr txBox="1"/>
          <p:nvPr/>
        </p:nvSpPr>
        <p:spPr>
          <a:xfrm>
            <a:off x="4263772" y="3606304"/>
            <a:ext cx="3580348" cy="580886"/>
          </a:xfrm>
          <a:prstGeom prst="rect">
            <a:avLst/>
          </a:prstGeom>
          <a:noFill/>
        </p:spPr>
        <p:txBody>
          <a:bodyPr wrap="square" lIns="60918" tIns="30459" rIns="60918" bIns="30459" rtlCol="0">
            <a:spAutoFit/>
          </a:bodyPr>
          <a:lstStyle/>
          <a:p>
            <a:pPr lvl="0" algn="just">
              <a:lnSpc>
                <a:spcPct val="150000"/>
              </a:lnSpc>
              <a:defRPr/>
            </a:pPr>
            <a:r>
              <a:rPr lang="en-US" altLang="zh-CN" sz="1200" dirty="0">
                <a:latin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本</a:t>
            </a:r>
            <a:r>
              <a:rPr lang="zh-CN" altLang="en-US" sz="1200" dirty="0">
                <a:latin typeface="Times New Roman" panose="02020603050405020304" pitchFamily="18" charset="0"/>
                <a:cs typeface="Times New Roman" panose="02020603050405020304" pitchFamily="18" charset="0"/>
              </a:rPr>
              <a:t>课题</a:t>
            </a:r>
            <a:r>
              <a:rPr lang="zh-CN" altLang="zh-CN" sz="1200" dirty="0">
                <a:latin typeface="Times New Roman" panose="02020603050405020304" pitchFamily="18" charset="0"/>
                <a:cs typeface="Times New Roman" panose="02020603050405020304" pitchFamily="18" charset="0"/>
              </a:rPr>
              <a:t>提出一种基于余弦相似度的方法对静脉图像的</a:t>
            </a:r>
            <a:r>
              <a:rPr lang="en-US" altLang="zh-CN" sz="1200" dirty="0">
                <a:latin typeface="Times New Roman" panose="02020603050405020304" pitchFamily="18" charset="0"/>
              </a:rPr>
              <a:t>ROI</a:t>
            </a:r>
            <a:r>
              <a:rPr lang="zh-CN" altLang="zh-CN" sz="1200" dirty="0">
                <a:latin typeface="Times New Roman" panose="02020603050405020304" pitchFamily="18" charset="0"/>
                <a:cs typeface="Times New Roman" panose="02020603050405020304" pitchFamily="18" charset="0"/>
              </a:rPr>
              <a:t>进行二次提取</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a:t>
            </a:r>
          </a:p>
        </p:txBody>
      </p:sp>
      <p:grpSp>
        <p:nvGrpSpPr>
          <p:cNvPr id="76" name="画布 109">
            <a:extLst>
              <a:ext uri="{FF2B5EF4-FFF2-40B4-BE49-F238E27FC236}">
                <a16:creationId xmlns:a16="http://schemas.microsoft.com/office/drawing/2014/main" id="{0CFBC670-B33C-42C8-B862-92973F614FA9}"/>
              </a:ext>
            </a:extLst>
          </p:cNvPr>
          <p:cNvGrpSpPr/>
          <p:nvPr/>
        </p:nvGrpSpPr>
        <p:grpSpPr>
          <a:xfrm>
            <a:off x="364912" y="1137160"/>
            <a:ext cx="3589893" cy="3062605"/>
            <a:chOff x="-25589" y="0"/>
            <a:chExt cx="3589893" cy="3062605"/>
          </a:xfrm>
        </p:grpSpPr>
        <p:sp>
          <p:nvSpPr>
            <p:cNvPr id="77" name="矩形 76">
              <a:extLst>
                <a:ext uri="{FF2B5EF4-FFF2-40B4-BE49-F238E27FC236}">
                  <a16:creationId xmlns:a16="http://schemas.microsoft.com/office/drawing/2014/main" id="{F4623ACA-3A49-43EA-BE72-50CE71ACC868}"/>
                </a:ext>
              </a:extLst>
            </p:cNvPr>
            <p:cNvSpPr/>
            <p:nvPr/>
          </p:nvSpPr>
          <p:spPr>
            <a:xfrm>
              <a:off x="0" y="0"/>
              <a:ext cx="3481070" cy="3062605"/>
            </a:xfrm>
            <a:prstGeom prst="rect">
              <a:avLst/>
            </a:prstGeom>
            <a:solidFill>
              <a:prstClr val="white"/>
            </a:solidFill>
          </p:spPr>
          <p:txBody>
            <a:bodyPr/>
            <a:lstStyle/>
            <a:p>
              <a:endParaRPr lang="zh-CN" altLang="en-US" dirty="0"/>
            </a:p>
          </p:txBody>
        </p:sp>
        <p:sp>
          <p:nvSpPr>
            <p:cNvPr id="78" name="平行四边形 77">
              <a:extLst>
                <a:ext uri="{FF2B5EF4-FFF2-40B4-BE49-F238E27FC236}">
                  <a16:creationId xmlns:a16="http://schemas.microsoft.com/office/drawing/2014/main" id="{4E4095DF-A363-4156-AC45-E82EDDB796AB}"/>
                </a:ext>
              </a:extLst>
            </p:cNvPr>
            <p:cNvSpPr/>
            <p:nvPr/>
          </p:nvSpPr>
          <p:spPr>
            <a:xfrm rot="18906347">
              <a:off x="2116683" y="1761482"/>
              <a:ext cx="1440000" cy="360000"/>
            </a:xfrm>
            <a:prstGeom prst="parallelogram">
              <a:avLst>
                <a:gd name="adj" fmla="val 98981"/>
              </a:avLst>
            </a:prstGeom>
            <a:blipFill>
              <a:blip r:embed="rId4"/>
              <a:stretch>
                <a:fillRect/>
              </a:stretch>
            </a:bli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79" name="图片 78">
              <a:extLst>
                <a:ext uri="{FF2B5EF4-FFF2-40B4-BE49-F238E27FC236}">
                  <a16:creationId xmlns:a16="http://schemas.microsoft.com/office/drawing/2014/main" id="{F778E72E-8A1D-47CF-B08A-40885069DAE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622331" y="1678015"/>
              <a:ext cx="719626" cy="503125"/>
            </a:xfrm>
            <a:prstGeom prst="rect">
              <a:avLst/>
            </a:prstGeom>
          </p:spPr>
        </p:pic>
        <p:sp>
          <p:nvSpPr>
            <p:cNvPr id="82" name="矩形 81">
              <a:extLst>
                <a:ext uri="{FF2B5EF4-FFF2-40B4-BE49-F238E27FC236}">
                  <a16:creationId xmlns:a16="http://schemas.microsoft.com/office/drawing/2014/main" id="{9CF8B20C-0736-43C1-B14E-CE66F23D846A}"/>
                </a:ext>
              </a:extLst>
            </p:cNvPr>
            <p:cNvSpPr/>
            <p:nvPr/>
          </p:nvSpPr>
          <p:spPr>
            <a:xfrm>
              <a:off x="35999" y="68580"/>
              <a:ext cx="3268980" cy="2956027"/>
            </a:xfrm>
            <a:prstGeom prst="rect">
              <a:avLst/>
            </a:prstGeom>
            <a:noFill/>
            <a:ln w="6350">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83" name="平行四边形 82">
              <a:extLst>
                <a:ext uri="{FF2B5EF4-FFF2-40B4-BE49-F238E27FC236}">
                  <a16:creationId xmlns:a16="http://schemas.microsoft.com/office/drawing/2014/main" id="{065B23FE-15B6-47AE-BB09-AEE6E05CFBEC}"/>
                </a:ext>
              </a:extLst>
            </p:cNvPr>
            <p:cNvSpPr/>
            <p:nvPr/>
          </p:nvSpPr>
          <p:spPr>
            <a:xfrm rot="18906347">
              <a:off x="1361252" y="1851449"/>
              <a:ext cx="396000" cy="162000"/>
            </a:xfrm>
            <a:prstGeom prst="parallelogram">
              <a:avLst>
                <a:gd name="adj" fmla="val 98981"/>
              </a:avLst>
            </a:prstGeom>
            <a:blipFill>
              <a:blip r:embed="rId4"/>
              <a:stretch>
                <a:fillRect/>
              </a:stretch>
            </a:bli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84" name="平行四边形 83">
              <a:extLst>
                <a:ext uri="{FF2B5EF4-FFF2-40B4-BE49-F238E27FC236}">
                  <a16:creationId xmlns:a16="http://schemas.microsoft.com/office/drawing/2014/main" id="{0C304928-138A-45C2-AD73-52439FE1F7AF}"/>
                </a:ext>
              </a:extLst>
            </p:cNvPr>
            <p:cNvSpPr/>
            <p:nvPr/>
          </p:nvSpPr>
          <p:spPr>
            <a:xfrm rot="18906347">
              <a:off x="9767" y="669693"/>
              <a:ext cx="1440000" cy="360000"/>
            </a:xfrm>
            <a:prstGeom prst="parallelogram">
              <a:avLst>
                <a:gd name="adj" fmla="val 98981"/>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85" name="平行四边形 84">
              <a:extLst>
                <a:ext uri="{FF2B5EF4-FFF2-40B4-BE49-F238E27FC236}">
                  <a16:creationId xmlns:a16="http://schemas.microsoft.com/office/drawing/2014/main" id="{B4FEC7DB-E300-4836-8FAD-8B2EC2C0FA5E}"/>
                </a:ext>
              </a:extLst>
            </p:cNvPr>
            <p:cNvSpPr/>
            <p:nvPr/>
          </p:nvSpPr>
          <p:spPr>
            <a:xfrm rot="18906347">
              <a:off x="7724" y="1763444"/>
              <a:ext cx="1440000" cy="360000"/>
            </a:xfrm>
            <a:prstGeom prst="parallelogram">
              <a:avLst>
                <a:gd name="adj" fmla="val 98981"/>
              </a:avLst>
            </a:prstGeom>
            <a:blipFill>
              <a:blip r:embed="rId4"/>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86" name="平行四边形 85">
              <a:extLst>
                <a:ext uri="{FF2B5EF4-FFF2-40B4-BE49-F238E27FC236}">
                  <a16:creationId xmlns:a16="http://schemas.microsoft.com/office/drawing/2014/main" id="{C39EFEE9-AA3B-4BDF-8E64-D746682BE8C9}"/>
                </a:ext>
              </a:extLst>
            </p:cNvPr>
            <p:cNvSpPr/>
            <p:nvPr/>
          </p:nvSpPr>
          <p:spPr>
            <a:xfrm rot="18906347">
              <a:off x="2124304" y="708202"/>
              <a:ext cx="1440000" cy="360000"/>
            </a:xfrm>
            <a:prstGeom prst="parallelogram">
              <a:avLst>
                <a:gd name="adj" fmla="val 98981"/>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96" name="平行四边形 95">
              <a:extLst>
                <a:ext uri="{FF2B5EF4-FFF2-40B4-BE49-F238E27FC236}">
                  <a16:creationId xmlns:a16="http://schemas.microsoft.com/office/drawing/2014/main" id="{49131F8A-FB2C-4B17-B6B4-A0D5306260C9}"/>
                </a:ext>
              </a:extLst>
            </p:cNvPr>
            <p:cNvSpPr/>
            <p:nvPr/>
          </p:nvSpPr>
          <p:spPr>
            <a:xfrm rot="18906347">
              <a:off x="2284543" y="781149"/>
              <a:ext cx="1080000" cy="252000"/>
            </a:xfrm>
            <a:prstGeom prst="parallelogram">
              <a:avLst>
                <a:gd name="adj" fmla="val 98981"/>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97" name="平行四边形 96">
              <a:extLst>
                <a:ext uri="{FF2B5EF4-FFF2-40B4-BE49-F238E27FC236}">
                  <a16:creationId xmlns:a16="http://schemas.microsoft.com/office/drawing/2014/main" id="{77DBC994-509A-423A-9D27-7C2B2209D154}"/>
                </a:ext>
              </a:extLst>
            </p:cNvPr>
            <p:cNvSpPr/>
            <p:nvPr/>
          </p:nvSpPr>
          <p:spPr>
            <a:xfrm rot="18906347">
              <a:off x="171409" y="1816361"/>
              <a:ext cx="1116000" cy="270000"/>
            </a:xfrm>
            <a:prstGeom prst="parallelogram">
              <a:avLst>
                <a:gd name="adj" fmla="val 98981"/>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98" name="平行四边形 97">
              <a:extLst>
                <a:ext uri="{FF2B5EF4-FFF2-40B4-BE49-F238E27FC236}">
                  <a16:creationId xmlns:a16="http://schemas.microsoft.com/office/drawing/2014/main" id="{AD1E4CC9-CBD5-4B55-AAE0-16B4FC5D9F75}"/>
                </a:ext>
              </a:extLst>
            </p:cNvPr>
            <p:cNvSpPr/>
            <p:nvPr/>
          </p:nvSpPr>
          <p:spPr>
            <a:xfrm rot="18906347">
              <a:off x="281966" y="1843142"/>
              <a:ext cx="900000" cy="216000"/>
            </a:xfrm>
            <a:prstGeom prst="parallelogram">
              <a:avLst>
                <a:gd name="adj" fmla="val 98981"/>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99" name="直接箭头连接符 98">
              <a:extLst>
                <a:ext uri="{FF2B5EF4-FFF2-40B4-BE49-F238E27FC236}">
                  <a16:creationId xmlns:a16="http://schemas.microsoft.com/office/drawing/2014/main" id="{2D5C040E-816C-4F59-8A22-F186E45115DA}"/>
                </a:ext>
              </a:extLst>
            </p:cNvPr>
            <p:cNvCxnSpPr>
              <a:cxnSpLocks/>
            </p:cNvCxnSpPr>
            <p:nvPr/>
          </p:nvCxnSpPr>
          <p:spPr>
            <a:xfrm flipV="1">
              <a:off x="2369441" y="907274"/>
              <a:ext cx="92822" cy="94721"/>
            </a:xfrm>
            <a:prstGeom prst="straightConnector1">
              <a:avLst/>
            </a:prstGeom>
            <a:ln>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62513C19-FB8F-4F5A-A919-5DCDD4F2B390}"/>
                </a:ext>
              </a:extLst>
            </p:cNvPr>
            <p:cNvCxnSpPr>
              <a:cxnSpLocks/>
            </p:cNvCxnSpPr>
            <p:nvPr/>
          </p:nvCxnSpPr>
          <p:spPr>
            <a:xfrm flipV="1">
              <a:off x="2462104" y="888202"/>
              <a:ext cx="0" cy="1800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7F28D0D1-8154-4B60-811E-DBA019518D2F}"/>
                </a:ext>
              </a:extLst>
            </p:cNvPr>
            <p:cNvCxnSpPr>
              <a:cxnSpLocks/>
            </p:cNvCxnSpPr>
            <p:nvPr/>
          </p:nvCxnSpPr>
          <p:spPr>
            <a:xfrm flipV="1">
              <a:off x="2528670" y="826924"/>
              <a:ext cx="0" cy="18000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1E3C1A03-DD89-4563-BCBC-8A31578A1062}"/>
                </a:ext>
              </a:extLst>
            </p:cNvPr>
            <p:cNvCxnSpPr>
              <a:cxnSpLocks/>
            </p:cNvCxnSpPr>
            <p:nvPr/>
          </p:nvCxnSpPr>
          <p:spPr>
            <a:xfrm flipH="1">
              <a:off x="2530765" y="736562"/>
              <a:ext cx="102028" cy="117060"/>
            </a:xfrm>
            <a:prstGeom prst="straightConnector1">
              <a:avLst/>
            </a:prstGeom>
            <a:ln>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AD1FDED4-35DA-437D-AEA4-6EB8FBFDC822}"/>
                </a:ext>
              </a:extLst>
            </p:cNvPr>
            <p:cNvCxnSpPr>
              <a:cxnSpLocks/>
            </p:cNvCxnSpPr>
            <p:nvPr/>
          </p:nvCxnSpPr>
          <p:spPr>
            <a:xfrm flipV="1">
              <a:off x="981559" y="1648259"/>
              <a:ext cx="471056" cy="4197"/>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EE5AD07D-B04A-440B-87AB-248FDFEDAC58}"/>
                </a:ext>
              </a:extLst>
            </p:cNvPr>
            <p:cNvCxnSpPr>
              <a:cxnSpLocks/>
            </p:cNvCxnSpPr>
            <p:nvPr/>
          </p:nvCxnSpPr>
          <p:spPr>
            <a:xfrm flipV="1">
              <a:off x="483452" y="2338118"/>
              <a:ext cx="483799" cy="7596"/>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CD36D524-1A6A-44F7-A74F-389C3E455F09}"/>
                </a:ext>
              </a:extLst>
            </p:cNvPr>
            <p:cNvCxnSpPr>
              <a:cxnSpLocks/>
            </p:cNvCxnSpPr>
            <p:nvPr/>
          </p:nvCxnSpPr>
          <p:spPr>
            <a:xfrm flipV="1">
              <a:off x="489136" y="2039314"/>
              <a:ext cx="466213" cy="653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08CADC0A-9074-4C32-B76D-F17D76F44738}"/>
                </a:ext>
              </a:extLst>
            </p:cNvPr>
            <p:cNvCxnSpPr>
              <a:cxnSpLocks/>
            </p:cNvCxnSpPr>
            <p:nvPr/>
          </p:nvCxnSpPr>
          <p:spPr>
            <a:xfrm flipV="1">
              <a:off x="1811759" y="1551658"/>
              <a:ext cx="0" cy="540000"/>
            </a:xfrm>
            <a:prstGeom prst="straightConnector1">
              <a:avLst/>
            </a:prstGeom>
            <a:ln w="9525">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0" name="平行四边形 109">
              <a:extLst>
                <a:ext uri="{FF2B5EF4-FFF2-40B4-BE49-F238E27FC236}">
                  <a16:creationId xmlns:a16="http://schemas.microsoft.com/office/drawing/2014/main" id="{61368E5C-2FE3-48FD-90C0-1B8527B14F43}"/>
                </a:ext>
              </a:extLst>
            </p:cNvPr>
            <p:cNvSpPr/>
            <p:nvPr/>
          </p:nvSpPr>
          <p:spPr>
            <a:xfrm rot="18906347">
              <a:off x="754638" y="1836905"/>
              <a:ext cx="900000" cy="216000"/>
            </a:xfrm>
            <a:prstGeom prst="parallelogram">
              <a:avLst>
                <a:gd name="adj" fmla="val 98981"/>
              </a:avLst>
            </a:prstGeom>
            <a:blipFill>
              <a:blip r:embed="rId4"/>
              <a:stretch>
                <a:fillRect/>
              </a:stretch>
            </a:blip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11" name="平行四边形 110">
              <a:extLst>
                <a:ext uri="{FF2B5EF4-FFF2-40B4-BE49-F238E27FC236}">
                  <a16:creationId xmlns:a16="http://schemas.microsoft.com/office/drawing/2014/main" id="{3AF4BC55-2FF7-4DBA-94BC-749501ADF1EE}"/>
                </a:ext>
              </a:extLst>
            </p:cNvPr>
            <p:cNvSpPr/>
            <p:nvPr/>
          </p:nvSpPr>
          <p:spPr>
            <a:xfrm rot="18906347">
              <a:off x="2381257" y="1840451"/>
              <a:ext cx="900000" cy="216000"/>
            </a:xfrm>
            <a:prstGeom prst="parallelogram">
              <a:avLst>
                <a:gd name="adj" fmla="val 98981"/>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112" name="直接连接符 111">
              <a:extLst>
                <a:ext uri="{FF2B5EF4-FFF2-40B4-BE49-F238E27FC236}">
                  <a16:creationId xmlns:a16="http://schemas.microsoft.com/office/drawing/2014/main" id="{0D3CA1A7-6009-472F-9A27-E6265B6DA971}"/>
                </a:ext>
              </a:extLst>
            </p:cNvPr>
            <p:cNvCxnSpPr>
              <a:cxnSpLocks/>
            </p:cNvCxnSpPr>
            <p:nvPr/>
          </p:nvCxnSpPr>
          <p:spPr>
            <a:xfrm>
              <a:off x="955349" y="2337539"/>
              <a:ext cx="1637305" cy="0"/>
            </a:xfrm>
            <a:prstGeom prst="line">
              <a:avLst/>
            </a:prstGeom>
            <a:ln>
              <a:solidFill>
                <a:srgbClr val="FFC000"/>
              </a:solidFill>
              <a:prstDash val="dash"/>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C84D6567-D3D7-41CA-9554-19D24AB456E6}"/>
                </a:ext>
              </a:extLst>
            </p:cNvPr>
            <p:cNvCxnSpPr>
              <a:cxnSpLocks/>
            </p:cNvCxnSpPr>
            <p:nvPr/>
          </p:nvCxnSpPr>
          <p:spPr>
            <a:xfrm>
              <a:off x="973939" y="1846802"/>
              <a:ext cx="477544"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4" name="平行四边形 113">
              <a:extLst>
                <a:ext uri="{FF2B5EF4-FFF2-40B4-BE49-F238E27FC236}">
                  <a16:creationId xmlns:a16="http://schemas.microsoft.com/office/drawing/2014/main" id="{F737A56A-1780-42E7-8A3E-0A01267074A5}"/>
                </a:ext>
              </a:extLst>
            </p:cNvPr>
            <p:cNvSpPr/>
            <p:nvPr/>
          </p:nvSpPr>
          <p:spPr>
            <a:xfrm rot="18906347">
              <a:off x="1017841" y="1842547"/>
              <a:ext cx="396000" cy="162000"/>
            </a:xfrm>
            <a:prstGeom prst="parallelogram">
              <a:avLst>
                <a:gd name="adj" fmla="val 98981"/>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115" name="直接连接符 114">
              <a:extLst>
                <a:ext uri="{FF2B5EF4-FFF2-40B4-BE49-F238E27FC236}">
                  <a16:creationId xmlns:a16="http://schemas.microsoft.com/office/drawing/2014/main" id="{33DA16C4-D39F-40FC-A031-EC44F7B6A5E8}"/>
                </a:ext>
              </a:extLst>
            </p:cNvPr>
            <p:cNvCxnSpPr>
              <a:cxnSpLocks/>
            </p:cNvCxnSpPr>
            <p:nvPr/>
          </p:nvCxnSpPr>
          <p:spPr>
            <a:xfrm>
              <a:off x="1129139" y="2124248"/>
              <a:ext cx="347194" cy="10782"/>
            </a:xfrm>
            <a:prstGeom prst="line">
              <a:avLst/>
            </a:prstGeom>
            <a:ln>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A2F38A3-A4DC-4BFE-8B47-82A229294B1E}"/>
                </a:ext>
              </a:extLst>
            </p:cNvPr>
            <p:cNvCxnSpPr>
              <a:cxnSpLocks/>
            </p:cNvCxnSpPr>
            <p:nvPr/>
          </p:nvCxnSpPr>
          <p:spPr>
            <a:xfrm>
              <a:off x="1134477" y="1892750"/>
              <a:ext cx="347194" cy="10782"/>
            </a:xfrm>
            <a:prstGeom prst="line">
              <a:avLst/>
            </a:prstGeom>
            <a:ln>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059F8D0-2495-4F81-87F3-B3050CE88474}"/>
                </a:ext>
              </a:extLst>
            </p:cNvPr>
            <p:cNvCxnSpPr>
              <a:cxnSpLocks/>
            </p:cNvCxnSpPr>
            <p:nvPr/>
          </p:nvCxnSpPr>
          <p:spPr>
            <a:xfrm>
              <a:off x="1296664" y="1719912"/>
              <a:ext cx="347194" cy="10782"/>
            </a:xfrm>
            <a:prstGeom prst="line">
              <a:avLst/>
            </a:prstGeom>
            <a:ln>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F14E05D4-92D2-485A-8459-A1CE258A3ABC}"/>
                </a:ext>
              </a:extLst>
            </p:cNvPr>
            <p:cNvCxnSpPr>
              <a:cxnSpLocks/>
            </p:cNvCxnSpPr>
            <p:nvPr/>
          </p:nvCxnSpPr>
          <p:spPr>
            <a:xfrm>
              <a:off x="1302736" y="1957520"/>
              <a:ext cx="347194" cy="10782"/>
            </a:xfrm>
            <a:prstGeom prst="line">
              <a:avLst/>
            </a:prstGeom>
            <a:ln>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24" name="平行四边形 123">
              <a:extLst>
                <a:ext uri="{FF2B5EF4-FFF2-40B4-BE49-F238E27FC236}">
                  <a16:creationId xmlns:a16="http://schemas.microsoft.com/office/drawing/2014/main" id="{7682F740-0B7A-4231-9C41-E3F2661F014E}"/>
                </a:ext>
              </a:extLst>
            </p:cNvPr>
            <p:cNvSpPr/>
            <p:nvPr/>
          </p:nvSpPr>
          <p:spPr>
            <a:xfrm rot="18906347">
              <a:off x="2642425" y="1864275"/>
              <a:ext cx="396000" cy="162000"/>
            </a:xfrm>
            <a:prstGeom prst="parallelogram">
              <a:avLst>
                <a:gd name="adj" fmla="val 98981"/>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125" name="直接连接符 124">
              <a:extLst>
                <a:ext uri="{FF2B5EF4-FFF2-40B4-BE49-F238E27FC236}">
                  <a16:creationId xmlns:a16="http://schemas.microsoft.com/office/drawing/2014/main" id="{EA1BDA5A-C481-490E-AB8D-283F88A05339}"/>
                </a:ext>
              </a:extLst>
            </p:cNvPr>
            <p:cNvCxnSpPr>
              <a:cxnSpLocks/>
            </p:cNvCxnSpPr>
            <p:nvPr/>
          </p:nvCxnSpPr>
          <p:spPr>
            <a:xfrm>
              <a:off x="1480519" y="2137573"/>
              <a:ext cx="1264810" cy="3844"/>
            </a:xfrm>
            <a:prstGeom prst="line">
              <a:avLst/>
            </a:prstGeom>
            <a:ln>
              <a:solidFill>
                <a:srgbClr val="92D050"/>
              </a:solidFill>
              <a:prstDash val="dash"/>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26" name="文本框 78">
              <a:extLst>
                <a:ext uri="{FF2B5EF4-FFF2-40B4-BE49-F238E27FC236}">
                  <a16:creationId xmlns:a16="http://schemas.microsoft.com/office/drawing/2014/main" id="{176F28F6-496F-4994-A91B-C1818D3E9F51}"/>
                </a:ext>
              </a:extLst>
            </p:cNvPr>
            <p:cNvSpPr txBox="1"/>
            <p:nvPr/>
          </p:nvSpPr>
          <p:spPr>
            <a:xfrm>
              <a:off x="1744039" y="523202"/>
              <a:ext cx="729615" cy="198120"/>
            </a:xfrm>
            <a:prstGeom prst="rect">
              <a:avLst/>
            </a:prstGeom>
            <a:noFill/>
          </p:spPr>
          <p:txBody>
            <a:bodyPr wrap="square" lIns="0" tIns="0" rIns="0" bIns="0" rtlCol="0" anchor="ctr" anchorCtr="0">
              <a:spAutoFit/>
            </a:bodyPr>
            <a:lstStyle/>
            <a:p>
              <a:pPr algn="ctr"/>
              <a:r>
                <a:rPr lang="en-US" sz="1050" kern="1200">
                  <a:solidFill>
                    <a:srgbClr val="000000"/>
                  </a:solidFill>
                  <a:effectLst/>
                  <a:latin typeface="Times New Roman" panose="02020603050405020304" pitchFamily="18" charset="0"/>
                  <a:ea typeface="等线" panose="02010600030101010101" pitchFamily="2" charset="-122"/>
                </a:rPr>
                <a:t>10 pixels</a:t>
              </a:r>
              <a:endParaRPr lang="zh-CN" sz="1050" kern="100">
                <a:effectLst/>
                <a:latin typeface="Times New Roman" panose="02020603050405020304" pitchFamily="18" charset="0"/>
                <a:ea typeface="宋体" panose="02010600030101010101" pitchFamily="2" charset="-122"/>
              </a:endParaRPr>
            </a:p>
          </p:txBody>
        </p:sp>
        <p:sp>
          <p:nvSpPr>
            <p:cNvPr id="127" name="文本框 78">
              <a:extLst>
                <a:ext uri="{FF2B5EF4-FFF2-40B4-BE49-F238E27FC236}">
                  <a16:creationId xmlns:a16="http://schemas.microsoft.com/office/drawing/2014/main" id="{0485CC54-191E-497D-B64D-BC07D7C90CBF}"/>
                </a:ext>
              </a:extLst>
            </p:cNvPr>
            <p:cNvSpPr txBox="1"/>
            <p:nvPr/>
          </p:nvSpPr>
          <p:spPr>
            <a:xfrm rot="18862212">
              <a:off x="2347212" y="398938"/>
              <a:ext cx="809625" cy="180000"/>
            </a:xfrm>
            <a:prstGeom prst="rect">
              <a:avLst/>
            </a:prstGeom>
            <a:noFill/>
          </p:spPr>
          <p:txBody>
            <a:bodyPr wrap="square" lIns="0" tIns="0" rIns="0" bIns="0" rtlCol="0" anchor="ctr" anchorCtr="0">
              <a:noAutofit/>
            </a:bodyPr>
            <a:lstStyle/>
            <a:p>
              <a:pPr algn="ctr"/>
              <a:r>
                <a:rPr lang="en-US" sz="1050" kern="1200">
                  <a:solidFill>
                    <a:srgbClr val="000000"/>
                  </a:solidFill>
                  <a:effectLst/>
                  <a:latin typeface="Times New Roman" panose="02020603050405020304" pitchFamily="18" charset="0"/>
                  <a:ea typeface="等线" panose="02010600030101010101" pitchFamily="2" charset="-122"/>
                </a:rPr>
                <a:t>Entropy Map</a:t>
              </a:r>
              <a:endParaRPr lang="zh-CN" sz="1050" kern="100">
                <a:effectLst/>
                <a:latin typeface="Times New Roman" panose="02020603050405020304" pitchFamily="18" charset="0"/>
                <a:ea typeface="宋体" panose="02010600030101010101" pitchFamily="2" charset="-122"/>
              </a:endParaRPr>
            </a:p>
          </p:txBody>
        </p:sp>
        <p:sp>
          <p:nvSpPr>
            <p:cNvPr id="128" name="文本框 78">
              <a:extLst>
                <a:ext uri="{FF2B5EF4-FFF2-40B4-BE49-F238E27FC236}">
                  <a16:creationId xmlns:a16="http://schemas.microsoft.com/office/drawing/2014/main" id="{C8AF6A8D-E1D7-4951-A75E-5A764A4F35A1}"/>
                </a:ext>
              </a:extLst>
            </p:cNvPr>
            <p:cNvSpPr txBox="1"/>
            <p:nvPr/>
          </p:nvSpPr>
          <p:spPr>
            <a:xfrm rot="18916064">
              <a:off x="2183307" y="1468194"/>
              <a:ext cx="1163320" cy="180000"/>
            </a:xfrm>
            <a:prstGeom prst="rect">
              <a:avLst/>
            </a:prstGeom>
            <a:noFill/>
          </p:spPr>
          <p:txBody>
            <a:bodyPr wrap="square" lIns="0" tIns="0" rIns="0" bIns="0" rtlCol="0" anchor="ctr" anchorCtr="0">
              <a:noAutofit/>
            </a:bodyPr>
            <a:lstStyle/>
            <a:p>
              <a:pPr algn="ctr"/>
              <a:r>
                <a:rPr lang="en-US" sz="1050" kern="1200">
                  <a:solidFill>
                    <a:srgbClr val="000000"/>
                  </a:solidFill>
                  <a:effectLst/>
                  <a:latin typeface="Times New Roman" panose="02020603050405020304" pitchFamily="18" charset="0"/>
                  <a:ea typeface="等线" panose="02010600030101010101" pitchFamily="2" charset="-122"/>
                </a:rPr>
                <a:t>Other original images</a:t>
              </a:r>
              <a:endParaRPr lang="zh-CN" sz="1050" kern="100">
                <a:effectLst/>
                <a:latin typeface="Times New Roman" panose="02020603050405020304" pitchFamily="18" charset="0"/>
                <a:ea typeface="宋体" panose="02010600030101010101" pitchFamily="2" charset="-122"/>
              </a:endParaRPr>
            </a:p>
          </p:txBody>
        </p:sp>
        <p:sp>
          <p:nvSpPr>
            <p:cNvPr id="129" name="文本框 78">
              <a:extLst>
                <a:ext uri="{FF2B5EF4-FFF2-40B4-BE49-F238E27FC236}">
                  <a16:creationId xmlns:a16="http://schemas.microsoft.com/office/drawing/2014/main" id="{6E554442-862C-4CD8-A746-DD34B410F409}"/>
                </a:ext>
              </a:extLst>
            </p:cNvPr>
            <p:cNvSpPr txBox="1"/>
            <p:nvPr/>
          </p:nvSpPr>
          <p:spPr>
            <a:xfrm rot="18900375">
              <a:off x="64502" y="1477190"/>
              <a:ext cx="1259840" cy="198120"/>
            </a:xfrm>
            <a:prstGeom prst="rect">
              <a:avLst/>
            </a:prstGeom>
            <a:noFill/>
          </p:spPr>
          <p:txBody>
            <a:bodyPr wrap="square" lIns="0" tIns="0" rIns="0" bIns="0" rtlCol="0" anchor="ctr" anchorCtr="0">
              <a:spAutoFit/>
            </a:bodyPr>
            <a:lstStyle/>
            <a:p>
              <a:pPr algn="ctr"/>
              <a:r>
                <a:rPr lang="en-US" sz="1050" kern="1200">
                  <a:solidFill>
                    <a:srgbClr val="000000"/>
                  </a:solidFill>
                  <a:effectLst/>
                  <a:latin typeface="Times New Roman" panose="02020603050405020304" pitchFamily="18" charset="0"/>
                  <a:ea typeface="等线" panose="02010600030101010101" pitchFamily="2" charset="-122"/>
                </a:rPr>
                <a:t>First original picture</a:t>
              </a:r>
              <a:endParaRPr lang="zh-CN" sz="1050" kern="100">
                <a:effectLst/>
                <a:latin typeface="Times New Roman" panose="02020603050405020304" pitchFamily="18" charset="0"/>
                <a:ea typeface="宋体" panose="02010600030101010101" pitchFamily="2" charset="-122"/>
              </a:endParaRPr>
            </a:p>
          </p:txBody>
        </p:sp>
        <p:cxnSp>
          <p:nvCxnSpPr>
            <p:cNvPr id="130" name="直接箭头连接符 129">
              <a:extLst>
                <a:ext uri="{FF2B5EF4-FFF2-40B4-BE49-F238E27FC236}">
                  <a16:creationId xmlns:a16="http://schemas.microsoft.com/office/drawing/2014/main" id="{FE414EC6-463F-43F6-A240-96179AED27A4}"/>
                </a:ext>
              </a:extLst>
            </p:cNvPr>
            <p:cNvCxnSpPr/>
            <p:nvPr/>
          </p:nvCxnSpPr>
          <p:spPr>
            <a:xfrm>
              <a:off x="2118106" y="721322"/>
              <a:ext cx="360000" cy="144000"/>
            </a:xfrm>
            <a:prstGeom prst="straightConnector1">
              <a:avLst/>
            </a:prstGeom>
            <a:ln>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sp>
          <p:nvSpPr>
            <p:cNvPr id="131" name="文本框 78">
              <a:extLst>
                <a:ext uri="{FF2B5EF4-FFF2-40B4-BE49-F238E27FC236}">
                  <a16:creationId xmlns:a16="http://schemas.microsoft.com/office/drawing/2014/main" id="{FFDDFC9E-0830-4C48-BB7D-E4047E1FD7F2}"/>
                </a:ext>
              </a:extLst>
            </p:cNvPr>
            <p:cNvSpPr txBox="1"/>
            <p:nvPr/>
          </p:nvSpPr>
          <p:spPr>
            <a:xfrm>
              <a:off x="267238" y="2579113"/>
              <a:ext cx="1404620" cy="360000"/>
            </a:xfrm>
            <a:prstGeom prst="rect">
              <a:avLst/>
            </a:prstGeom>
            <a:noFill/>
          </p:spPr>
          <p:txBody>
            <a:bodyPr wrap="square" lIns="0" tIns="0" rIns="0" bIns="0" rtlCol="0" anchor="ctr" anchorCtr="0">
              <a:noAutofit/>
            </a:bodyPr>
            <a:lstStyle/>
            <a:p>
              <a:pPr algn="ctr">
                <a:lnSpc>
                  <a:spcPts val="1300"/>
                </a:lnSpc>
              </a:pPr>
              <a:r>
                <a:rPr lang="en-US" sz="1050" kern="1200">
                  <a:solidFill>
                    <a:srgbClr val="000000"/>
                  </a:solidFill>
                  <a:effectLst/>
                  <a:latin typeface="Times New Roman" panose="02020603050405020304" pitchFamily="18" charset="0"/>
                  <a:ea typeface="等线" panose="02010600030101010101" pitchFamily="2" charset="-122"/>
                </a:rPr>
                <a:t>Patch with maximum entropy</a:t>
              </a:r>
              <a:endParaRPr lang="zh-CN" sz="1050" kern="100">
                <a:effectLst/>
                <a:latin typeface="Times New Roman" panose="02020603050405020304" pitchFamily="18" charset="0"/>
                <a:ea typeface="宋体" panose="02010600030101010101" pitchFamily="2" charset="-122"/>
              </a:endParaRPr>
            </a:p>
          </p:txBody>
        </p:sp>
        <p:cxnSp>
          <p:nvCxnSpPr>
            <p:cNvPr id="132" name="直接箭头连接符 131">
              <a:extLst>
                <a:ext uri="{FF2B5EF4-FFF2-40B4-BE49-F238E27FC236}">
                  <a16:creationId xmlns:a16="http://schemas.microsoft.com/office/drawing/2014/main" id="{79C45CB2-6B3E-4D05-B6A1-4C095D5C0C44}"/>
                </a:ext>
              </a:extLst>
            </p:cNvPr>
            <p:cNvCxnSpPr>
              <a:stCxn id="131" idx="0"/>
            </p:cNvCxnSpPr>
            <p:nvPr/>
          </p:nvCxnSpPr>
          <p:spPr>
            <a:xfrm flipH="1" flipV="1">
              <a:off x="967205" y="2384528"/>
              <a:ext cx="2297" cy="194585"/>
            </a:xfrm>
            <a:prstGeom prst="straightConnector1">
              <a:avLst/>
            </a:prstGeom>
            <a:ln>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4E6A37F1-02CA-4401-A6B4-383F7631692A}"/>
                </a:ext>
              </a:extLst>
            </p:cNvPr>
            <p:cNvCxnSpPr>
              <a:stCxn id="131" idx="0"/>
            </p:cNvCxnSpPr>
            <p:nvPr/>
          </p:nvCxnSpPr>
          <p:spPr>
            <a:xfrm flipV="1">
              <a:off x="969502" y="2201648"/>
              <a:ext cx="455923" cy="377465"/>
            </a:xfrm>
            <a:prstGeom prst="straightConnector1">
              <a:avLst/>
            </a:prstGeom>
            <a:ln>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sp>
          <p:nvSpPr>
            <p:cNvPr id="134" name="文本框 78">
              <a:extLst>
                <a:ext uri="{FF2B5EF4-FFF2-40B4-BE49-F238E27FC236}">
                  <a16:creationId xmlns:a16="http://schemas.microsoft.com/office/drawing/2014/main" id="{7833D5BA-F739-4945-8382-E5E493AE458F}"/>
                </a:ext>
              </a:extLst>
            </p:cNvPr>
            <p:cNvSpPr txBox="1"/>
            <p:nvPr/>
          </p:nvSpPr>
          <p:spPr>
            <a:xfrm rot="18900375">
              <a:off x="-25589" y="484947"/>
              <a:ext cx="1259840" cy="198120"/>
            </a:xfrm>
            <a:prstGeom prst="rect">
              <a:avLst/>
            </a:prstGeom>
            <a:noFill/>
          </p:spPr>
          <p:txBody>
            <a:bodyPr wrap="square" lIns="0" tIns="0" rIns="0" bIns="0" rtlCol="0" anchor="ctr" anchorCtr="0">
              <a:spAutoFit/>
            </a:bodyPr>
            <a:lstStyle/>
            <a:p>
              <a:pPr algn="ctr"/>
              <a:r>
                <a:rPr lang="en-US" sz="1050" kern="1200">
                  <a:solidFill>
                    <a:srgbClr val="000000"/>
                  </a:solidFill>
                  <a:effectLst/>
                  <a:latin typeface="Times New Roman" panose="02020603050405020304" pitchFamily="18" charset="0"/>
                  <a:ea typeface="等线" panose="02010600030101010101" pitchFamily="2" charset="-122"/>
                </a:rPr>
                <a:t>First original picture</a:t>
              </a:r>
              <a:endParaRPr lang="zh-CN" sz="1050" kern="100">
                <a:effectLst/>
                <a:latin typeface="Times New Roman" panose="02020603050405020304" pitchFamily="18" charset="0"/>
                <a:ea typeface="宋体" panose="02010600030101010101" pitchFamily="2" charset="-122"/>
              </a:endParaRPr>
            </a:p>
          </p:txBody>
        </p:sp>
      </p:grpSp>
      <p:pic>
        <p:nvPicPr>
          <p:cNvPr id="1026" name="Picture 2">
            <a:extLst>
              <a:ext uri="{FF2B5EF4-FFF2-40B4-BE49-F238E27FC236}">
                <a16:creationId xmlns:a16="http://schemas.microsoft.com/office/drawing/2014/main" id="{0CB15D61-67F3-4B76-82B6-50CC922CCD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7815" y="1460697"/>
            <a:ext cx="536575" cy="12166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5F37E7C-C2B1-454E-B656-D7DCC83937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6388" y="1460697"/>
            <a:ext cx="536575" cy="1216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B698F3-D659-4B2D-BE61-3E4B9BD731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0385" y="1462279"/>
            <a:ext cx="517525" cy="121126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7E274BCE-0575-49ED-9806-440630E0D9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0672" y="1461485"/>
            <a:ext cx="536575" cy="12128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a:extLst>
              <a:ext uri="{FF2B5EF4-FFF2-40B4-BE49-F238E27FC236}">
                <a16:creationId xmlns:a16="http://schemas.microsoft.com/office/drawing/2014/main" id="{F724D4E8-D242-4571-98A9-806660734487}"/>
              </a:ext>
            </a:extLst>
          </p:cNvPr>
          <p:cNvSpPr>
            <a:spLocks noChangeArrowheads="1"/>
          </p:cNvSpPr>
          <p:nvPr/>
        </p:nvSpPr>
        <p:spPr bwMode="auto">
          <a:xfrm>
            <a:off x="2322958" y="3981585"/>
            <a:ext cx="6727212" cy="308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C215D969-9A93-43EF-B9FD-743AE12E89BD}"/>
              </a:ext>
            </a:extLst>
          </p:cNvPr>
          <p:cNvGraphicFramePr>
            <a:graphicFrameLocks noChangeAspect="1"/>
          </p:cNvGraphicFramePr>
          <p:nvPr>
            <p:extLst>
              <p:ext uri="{D42A27DB-BD31-4B8C-83A1-F6EECF244321}">
                <p14:modId xmlns:p14="http://schemas.microsoft.com/office/powerpoint/2010/main" val="1462843277"/>
              </p:ext>
            </p:extLst>
          </p:nvPr>
        </p:nvGraphicFramePr>
        <p:xfrm>
          <a:off x="2322958" y="4438785"/>
          <a:ext cx="1625743" cy="566441"/>
        </p:xfrm>
        <a:graphic>
          <a:graphicData uri="http://schemas.openxmlformats.org/presentationml/2006/ole">
            <mc:AlternateContent xmlns:mc="http://schemas.openxmlformats.org/markup-compatibility/2006">
              <mc:Choice xmlns:v="urn:schemas-microsoft-com:vml" Requires="v">
                <p:oleObj spid="_x0000_s1062" name="Equation" r:id="rId12" imgW="2235200" imgH="762000" progId="Equation.DSMT4">
                  <p:embed/>
                </p:oleObj>
              </mc:Choice>
              <mc:Fallback>
                <p:oleObj name="Equation" r:id="rId12" imgW="2235200" imgH="76200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2958" y="4438785"/>
                        <a:ext cx="1625743" cy="566441"/>
                      </a:xfrm>
                      <a:prstGeom prst="rect">
                        <a:avLst/>
                      </a:prstGeom>
                      <a:noFill/>
                    </p:spPr>
                  </p:pic>
                </p:oleObj>
              </mc:Fallback>
            </mc:AlternateContent>
          </a:graphicData>
        </a:graphic>
      </p:graphicFrame>
      <p:cxnSp>
        <p:nvCxnSpPr>
          <p:cNvPr id="8" name="连接符: 曲线 7">
            <a:extLst>
              <a:ext uri="{FF2B5EF4-FFF2-40B4-BE49-F238E27FC236}">
                <a16:creationId xmlns:a16="http://schemas.microsoft.com/office/drawing/2014/main" id="{E10C684C-BA4D-4652-A293-79321097489D}"/>
              </a:ext>
            </a:extLst>
          </p:cNvPr>
          <p:cNvCxnSpPr>
            <a:cxnSpLocks/>
            <a:stCxn id="118" idx="3"/>
          </p:cNvCxnSpPr>
          <p:nvPr/>
        </p:nvCxnSpPr>
        <p:spPr>
          <a:xfrm flipH="1" flipV="1">
            <a:off x="2363068" y="3120611"/>
            <a:ext cx="917161" cy="1215150"/>
          </a:xfrm>
          <a:prstGeom prst="curvedConnector4">
            <a:avLst>
              <a:gd name="adj1" fmla="val -24925"/>
              <a:gd name="adj2" fmla="val 56293"/>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65966931"/>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anim calcmode="lin" valueType="num">
                                      <p:cBhvr>
                                        <p:cTn id="18" dur="500" fill="hold"/>
                                        <p:tgtEl>
                                          <p:spTgt spid="118"/>
                                        </p:tgtEl>
                                        <p:attrNameLst>
                                          <p:attrName>ppt_x</p:attrName>
                                        </p:attrNameLst>
                                      </p:cBhvr>
                                      <p:tavLst>
                                        <p:tav tm="0">
                                          <p:val>
                                            <p:strVal val="#ppt_x"/>
                                          </p:val>
                                        </p:tav>
                                        <p:tav tm="100000">
                                          <p:val>
                                            <p:strVal val="#ppt_x"/>
                                          </p:val>
                                        </p:tav>
                                      </p:tavLst>
                                    </p:anim>
                                    <p:anim calcmode="lin" valueType="num">
                                      <p:cBhvr>
                                        <p:cTn id="19" dur="500" fill="hold"/>
                                        <p:tgtEl>
                                          <p:spTgt spid="118"/>
                                        </p:tgtEl>
                                        <p:attrNameLst>
                                          <p:attrName>ppt_y</p:attrName>
                                        </p:attrNameLst>
                                      </p:cBhvr>
                                      <p:tavLst>
                                        <p:tav tm="0">
                                          <p:val>
                                            <p:strVal val="#ppt_y+.1"/>
                                          </p:val>
                                        </p:tav>
                                        <p:tav tm="100000">
                                          <p:val>
                                            <p:strVal val="#ppt_y"/>
                                          </p:val>
                                        </p:tav>
                                      </p:tavLst>
                                    </p:anim>
                                  </p:childTnLst>
                                </p:cTn>
                              </p:par>
                              <p:par>
                                <p:cTn id="20" presetID="1" presetClass="entr" presetSubtype="0"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barn(inVertical)">
                                      <p:cBhvr>
                                        <p:cTn id="34" dur="500"/>
                                        <p:tgtEl>
                                          <p:spTgt spid="117"/>
                                        </p:tgtEl>
                                      </p:cBhvr>
                                    </p:animEffect>
                                  </p:childTnLst>
                                </p:cTn>
                              </p:par>
                              <p:par>
                                <p:cTn id="35" presetID="16" presetClass="entr" presetSubtype="21"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barn(inVertical)">
                                      <p:cBhvr>
                                        <p:cTn id="37" dur="500"/>
                                        <p:tgtEl>
                                          <p:spTgt spid="1026"/>
                                        </p:tgtEl>
                                      </p:cBhvr>
                                    </p:animEffect>
                                  </p:childTnLst>
                                </p:cTn>
                              </p:par>
                              <p:par>
                                <p:cTn id="38" presetID="16" presetClass="entr" presetSubtype="21" fill="hold" nodeType="withEffect">
                                  <p:stCondLst>
                                    <p:cond delay="0"/>
                                  </p:stCondLst>
                                  <p:childTnLst>
                                    <p:set>
                                      <p:cBhvr>
                                        <p:cTn id="39" dur="1" fill="hold">
                                          <p:stCondLst>
                                            <p:cond delay="0"/>
                                          </p:stCondLst>
                                        </p:cTn>
                                        <p:tgtEl>
                                          <p:spTgt spid="1027"/>
                                        </p:tgtEl>
                                        <p:attrNameLst>
                                          <p:attrName>style.visibility</p:attrName>
                                        </p:attrNameLst>
                                      </p:cBhvr>
                                      <p:to>
                                        <p:strVal val="visible"/>
                                      </p:to>
                                    </p:set>
                                    <p:animEffect transition="in" filter="barn(inVertical)">
                                      <p:cBhvr>
                                        <p:cTn id="40" dur="500"/>
                                        <p:tgtEl>
                                          <p:spTgt spid="1027"/>
                                        </p:tgtEl>
                                      </p:cBhvr>
                                    </p:animEffect>
                                  </p:childTnLst>
                                </p:cTn>
                              </p:par>
                              <p:par>
                                <p:cTn id="41" presetID="42"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anim calcmode="lin" valueType="num">
                                      <p:cBhvr>
                                        <p:cTn id="44" dur="500" fill="hold"/>
                                        <p:tgtEl>
                                          <p:spTgt spid="75"/>
                                        </p:tgtEl>
                                        <p:attrNameLst>
                                          <p:attrName>ppt_x</p:attrName>
                                        </p:attrNameLst>
                                      </p:cBhvr>
                                      <p:tavLst>
                                        <p:tav tm="0">
                                          <p:val>
                                            <p:strVal val="#ppt_x"/>
                                          </p:val>
                                        </p:tav>
                                        <p:tav tm="100000">
                                          <p:val>
                                            <p:strVal val="#ppt_x"/>
                                          </p:val>
                                        </p:tav>
                                      </p:tavLst>
                                    </p:anim>
                                    <p:anim calcmode="lin" valueType="num">
                                      <p:cBhvr>
                                        <p:cTn id="45" dur="500" fill="hold"/>
                                        <p:tgtEl>
                                          <p:spTgt spid="75"/>
                                        </p:tgtEl>
                                        <p:attrNameLst>
                                          <p:attrName>ppt_y</p:attrName>
                                        </p:attrNameLst>
                                      </p:cBhvr>
                                      <p:tavLst>
                                        <p:tav tm="0">
                                          <p:val>
                                            <p:strVal val="#ppt_y+.1"/>
                                          </p:val>
                                        </p:tav>
                                        <p:tav tm="100000">
                                          <p:val>
                                            <p:strVal val="#ppt_y"/>
                                          </p:val>
                                        </p:tav>
                                      </p:tavLst>
                                    </p:anim>
                                  </p:childTnLst>
                                </p:cTn>
                              </p:par>
                              <p:par>
                                <p:cTn id="46" presetID="16" presetClass="entr" presetSubtype="21" fill="hold" nodeType="withEffect">
                                  <p:stCondLst>
                                    <p:cond delay="0"/>
                                  </p:stCondLst>
                                  <p:childTnLst>
                                    <p:set>
                                      <p:cBhvr>
                                        <p:cTn id="47" dur="1" fill="hold">
                                          <p:stCondLst>
                                            <p:cond delay="0"/>
                                          </p:stCondLst>
                                        </p:cTn>
                                        <p:tgtEl>
                                          <p:spTgt spid="1028"/>
                                        </p:tgtEl>
                                        <p:attrNameLst>
                                          <p:attrName>style.visibility</p:attrName>
                                        </p:attrNameLst>
                                      </p:cBhvr>
                                      <p:to>
                                        <p:strVal val="visible"/>
                                      </p:to>
                                    </p:set>
                                    <p:animEffect transition="in" filter="barn(inVertical)">
                                      <p:cBhvr>
                                        <p:cTn id="48" dur="500"/>
                                        <p:tgtEl>
                                          <p:spTgt spid="1028"/>
                                        </p:tgtEl>
                                      </p:cBhvr>
                                    </p:animEffect>
                                  </p:childTnLst>
                                </p:cTn>
                              </p:par>
                              <p:par>
                                <p:cTn id="49" presetID="16" presetClass="entr" presetSubtype="21" fill="hold" nodeType="withEffect">
                                  <p:stCondLst>
                                    <p:cond delay="0"/>
                                  </p:stCondLst>
                                  <p:childTnLst>
                                    <p:set>
                                      <p:cBhvr>
                                        <p:cTn id="50" dur="1" fill="hold">
                                          <p:stCondLst>
                                            <p:cond delay="0"/>
                                          </p:stCondLst>
                                        </p:cTn>
                                        <p:tgtEl>
                                          <p:spTgt spid="1029"/>
                                        </p:tgtEl>
                                        <p:attrNameLst>
                                          <p:attrName>style.visibility</p:attrName>
                                        </p:attrNameLst>
                                      </p:cBhvr>
                                      <p:to>
                                        <p:strVal val="visible"/>
                                      </p:to>
                                    </p:set>
                                    <p:animEffect transition="in" filter="barn(inVertical)">
                                      <p:cBhvr>
                                        <p:cTn id="51"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7" grpId="0" animBg="1"/>
      <p:bldP spid="118"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图像增强</a:t>
              </a:r>
            </a:p>
          </p:txBody>
        </p:sp>
      </p:grpSp>
      <p:cxnSp>
        <p:nvCxnSpPr>
          <p:cNvPr id="108" name="直接连接符 107">
            <a:extLst>
              <a:ext uri="{FF2B5EF4-FFF2-40B4-BE49-F238E27FC236}">
                <a16:creationId xmlns:a16="http://schemas.microsoft.com/office/drawing/2014/main" id="{29719504-8107-4096-AD18-2736C208CFCB}"/>
              </a:ext>
            </a:extLst>
          </p:cNvPr>
          <p:cNvCxnSpPr/>
          <p:nvPr/>
        </p:nvCxnSpPr>
        <p:spPr>
          <a:xfrm>
            <a:off x="4086697" y="1031591"/>
            <a:ext cx="0" cy="3667734"/>
          </a:xfrm>
          <a:prstGeom prst="line">
            <a:avLst/>
          </a:prstGeom>
          <a:ln w="19050">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17" name="箭头: 右 116">
            <a:extLst>
              <a:ext uri="{FF2B5EF4-FFF2-40B4-BE49-F238E27FC236}">
                <a16:creationId xmlns:a16="http://schemas.microsoft.com/office/drawing/2014/main" id="{8F57E8FD-8EE6-4267-BA43-29E922380178}"/>
              </a:ext>
            </a:extLst>
          </p:cNvPr>
          <p:cNvSpPr/>
          <p:nvPr/>
        </p:nvSpPr>
        <p:spPr>
          <a:xfrm>
            <a:off x="3893522" y="1854323"/>
            <a:ext cx="454591" cy="400474"/>
          </a:xfrm>
          <a:prstGeom prst="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Box 41">
            <a:extLst>
              <a:ext uri="{FF2B5EF4-FFF2-40B4-BE49-F238E27FC236}">
                <a16:creationId xmlns:a16="http://schemas.microsoft.com/office/drawing/2014/main" id="{0F08B7A2-6DC1-42B3-B1CA-BC952AC5B98F}"/>
              </a:ext>
            </a:extLst>
          </p:cNvPr>
          <p:cNvSpPr txBox="1"/>
          <p:nvPr/>
        </p:nvSpPr>
        <p:spPr>
          <a:xfrm>
            <a:off x="319356" y="3606304"/>
            <a:ext cx="3715615" cy="859873"/>
          </a:xfrm>
          <a:prstGeom prst="rect">
            <a:avLst/>
          </a:prstGeom>
          <a:noFill/>
        </p:spPr>
        <p:txBody>
          <a:bodyPr wrap="square" lIns="60918" tIns="30459" rIns="60918" bIns="30459" rtlCol="0">
            <a:spAutoFit/>
          </a:bodyPr>
          <a:lstStyle/>
          <a:p>
            <a:pPr lvl="0" algn="just">
              <a:lnSpc>
                <a:spcPct val="150000"/>
              </a:lnSpc>
              <a:defRPr/>
            </a:pPr>
            <a:r>
              <a:rPr lang="zh-CN" altLang="en-US" sz="1200" dirty="0">
                <a:solidFill>
                  <a:srgbClr val="333333"/>
                </a:solidFill>
                <a:latin typeface="Microsoft YaHei" panose="020B0503020204020204" pitchFamily="34" charset="-122"/>
                <a:ea typeface="Microsoft YaHei" panose="020B0503020204020204" pitchFamily="34" charset="-122"/>
              </a:rPr>
              <a:t>       限制对比度自适应直方图均衡</a:t>
            </a:r>
            <a:r>
              <a:rPr lang="en-US" altLang="zh-CN" sz="1200" dirty="0">
                <a:solidFill>
                  <a:srgbClr val="333333"/>
                </a:solidFill>
                <a:latin typeface="Microsoft YaHei" panose="020B0503020204020204" pitchFamily="34" charset="-122"/>
                <a:ea typeface="Microsoft YaHei" panose="020B0503020204020204" pitchFamily="34" charset="-122"/>
              </a:rPr>
              <a:t>(CLAHE</a:t>
            </a:r>
            <a:r>
              <a:rPr lang="zh-CN" altLang="en-US" sz="1200" dirty="0">
                <a:solidFill>
                  <a:srgbClr val="333333"/>
                </a:solidFill>
                <a:latin typeface="Microsoft YaHei" panose="020B0503020204020204" pitchFamily="34" charset="-122"/>
                <a:ea typeface="Microsoft YaHei" panose="020B0503020204020204" pitchFamily="34" charset="-122"/>
              </a:rPr>
              <a:t>算法</a:t>
            </a:r>
            <a:r>
              <a:rPr lang="en-US" altLang="zh-CN" sz="1200" dirty="0">
                <a:solidFill>
                  <a:srgbClr val="333333"/>
                </a:solidFill>
                <a:latin typeface="Microsoft YaHei" panose="020B0503020204020204" pitchFamily="34" charset="-122"/>
                <a:ea typeface="Microsoft YaHei" panose="020B0503020204020204" pitchFamily="34" charset="-122"/>
              </a:rPr>
              <a:t>)</a:t>
            </a:r>
            <a:r>
              <a:rPr lang="zh-CN" altLang="en-US" sz="1200" dirty="0">
                <a:solidFill>
                  <a:srgbClr val="333333"/>
                </a:solidFill>
                <a:latin typeface="Microsoft YaHei" panose="020B0503020204020204" pitchFamily="34" charset="-122"/>
                <a:ea typeface="Microsoft YaHei" panose="020B0503020204020204" pitchFamily="34" charset="-122"/>
              </a:rPr>
              <a:t>，图像分块，以块为单位，先计算直方图，然后修剪直方图，最后均衡</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pic>
        <p:nvPicPr>
          <p:cNvPr id="2076" name="Picture 28">
            <a:extLst>
              <a:ext uri="{FF2B5EF4-FFF2-40B4-BE49-F238E27FC236}">
                <a16:creationId xmlns:a16="http://schemas.microsoft.com/office/drawing/2014/main" id="{6EB371C2-3EEC-479B-9F3F-BB39CC4A8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565" y="1464159"/>
            <a:ext cx="504825" cy="1146175"/>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a:extLst>
              <a:ext uri="{FF2B5EF4-FFF2-40B4-BE49-F238E27FC236}">
                <a16:creationId xmlns:a16="http://schemas.microsoft.com/office/drawing/2014/main" id="{6040A276-905F-43F6-BA1A-AAB6609A2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7325" y="1481750"/>
            <a:ext cx="496888" cy="1146175"/>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846E08A2-4E88-461A-941D-279C83288C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6157" y="1491575"/>
            <a:ext cx="503237"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31">
            <a:extLst>
              <a:ext uri="{FF2B5EF4-FFF2-40B4-BE49-F238E27FC236}">
                <a16:creationId xmlns:a16="http://schemas.microsoft.com/office/drawing/2014/main" id="{73948608-610F-4D96-9770-CA0CD12608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8667" y="1500440"/>
            <a:ext cx="509588" cy="1139825"/>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591A0BB8-47A7-4548-BAFD-CF554B0773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330" y="1500440"/>
            <a:ext cx="2911092" cy="1074513"/>
          </a:xfrm>
          <a:prstGeom prst="rect">
            <a:avLst/>
          </a:prstGeom>
        </p:spPr>
      </p:pic>
      <p:sp>
        <p:nvSpPr>
          <p:cNvPr id="32" name="矩形: 圆角 21">
            <a:extLst>
              <a:ext uri="{FF2B5EF4-FFF2-40B4-BE49-F238E27FC236}">
                <a16:creationId xmlns:a16="http://schemas.microsoft.com/office/drawing/2014/main" id="{E35ABD26-39AA-49E1-A5DF-F7B8AB8E81AB}"/>
              </a:ext>
            </a:extLst>
          </p:cNvPr>
          <p:cNvSpPr>
            <a:spLocks noChangeArrowheads="1"/>
          </p:cNvSpPr>
          <p:nvPr/>
        </p:nvSpPr>
        <p:spPr bwMode="auto">
          <a:xfrm>
            <a:off x="5740039" y="2728602"/>
            <a:ext cx="517525" cy="250826"/>
          </a:xfrm>
          <a:prstGeom prst="roundRect">
            <a:avLst>
              <a:gd name="adj" fmla="val 16667"/>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:37.76</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5" name="矩形: 圆角 21">
            <a:extLst>
              <a:ext uri="{FF2B5EF4-FFF2-40B4-BE49-F238E27FC236}">
                <a16:creationId xmlns:a16="http://schemas.microsoft.com/office/drawing/2014/main" id="{263FEECE-A59A-4E1E-ACAA-6084F24674AD}"/>
              </a:ext>
            </a:extLst>
          </p:cNvPr>
          <p:cNvSpPr>
            <a:spLocks noChangeArrowheads="1"/>
          </p:cNvSpPr>
          <p:nvPr/>
        </p:nvSpPr>
        <p:spPr bwMode="auto">
          <a:xfrm>
            <a:off x="6483904" y="2738767"/>
            <a:ext cx="517525" cy="250826"/>
          </a:xfrm>
          <a:prstGeom prst="roundRect">
            <a:avLst>
              <a:gd name="adj" fmla="val 16667"/>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32</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.10</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 name="矩形: 圆角 21">
            <a:extLst>
              <a:ext uri="{FF2B5EF4-FFF2-40B4-BE49-F238E27FC236}">
                <a16:creationId xmlns:a16="http://schemas.microsoft.com/office/drawing/2014/main" id="{46B0523E-8F0E-43AD-9013-515FDA03F361}"/>
              </a:ext>
            </a:extLst>
          </p:cNvPr>
          <p:cNvSpPr>
            <a:spLocks noChangeArrowheads="1"/>
          </p:cNvSpPr>
          <p:nvPr/>
        </p:nvSpPr>
        <p:spPr bwMode="auto">
          <a:xfrm>
            <a:off x="7250865" y="2728602"/>
            <a:ext cx="517525" cy="250826"/>
          </a:xfrm>
          <a:prstGeom prst="roundRect">
            <a:avLst>
              <a:gd name="adj" fmla="val 16667"/>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:34.55</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5" name="TextBox 41">
            <a:extLst>
              <a:ext uri="{FF2B5EF4-FFF2-40B4-BE49-F238E27FC236}">
                <a16:creationId xmlns:a16="http://schemas.microsoft.com/office/drawing/2014/main" id="{CA9D990C-6B08-4715-AF74-67C93F957E5B}"/>
              </a:ext>
            </a:extLst>
          </p:cNvPr>
          <p:cNvSpPr txBox="1"/>
          <p:nvPr/>
        </p:nvSpPr>
        <p:spPr>
          <a:xfrm>
            <a:off x="4548147" y="3564485"/>
            <a:ext cx="3580348" cy="859873"/>
          </a:xfrm>
          <a:prstGeom prst="rect">
            <a:avLst/>
          </a:prstGeom>
          <a:noFill/>
        </p:spPr>
        <p:txBody>
          <a:bodyPr wrap="square" lIns="60918" tIns="30459" rIns="60918" bIns="30459" rtlCol="0">
            <a:spAutoFit/>
          </a:bodyPr>
          <a:lstStyle/>
          <a:p>
            <a:pPr lvl="0" algn="just">
              <a:lnSpc>
                <a:spcPct val="150000"/>
              </a:lnSpc>
              <a:defRPr/>
            </a:pPr>
            <a:r>
              <a:rPr lang="zh-CN" altLang="en-US" sz="1200" dirty="0">
                <a:solidFill>
                  <a:srgbClr val="333333"/>
                </a:solidFill>
                <a:latin typeface="Microsoft YaHei" panose="020B0503020204020204" pitchFamily="34" charset="-122"/>
                <a:ea typeface="Microsoft YaHei" panose="020B0503020204020204" pitchFamily="34" charset="-122"/>
              </a:rPr>
              <a:t>       首先将图像分成</a:t>
            </a:r>
            <a:r>
              <a:rPr lang="en-US" altLang="zh-CN" sz="1200" dirty="0">
                <a:solidFill>
                  <a:srgbClr val="333333"/>
                </a:solidFill>
                <a:latin typeface="Microsoft YaHei" panose="020B0503020204020204" pitchFamily="34" charset="-122"/>
                <a:ea typeface="Microsoft YaHei" panose="020B0503020204020204" pitchFamily="34" charset="-122"/>
              </a:rPr>
              <a:t>5</a:t>
            </a:r>
            <a:r>
              <a:rPr lang="zh-CN" altLang="en-US" sz="1200" dirty="0">
                <a:solidFill>
                  <a:srgbClr val="333333"/>
                </a:solidFill>
                <a:latin typeface="Microsoft YaHei" panose="020B0503020204020204" pitchFamily="34" charset="-122"/>
                <a:ea typeface="Microsoft YaHei" panose="020B0503020204020204" pitchFamily="34" charset="-122"/>
              </a:rPr>
              <a:t>*</a:t>
            </a:r>
            <a:r>
              <a:rPr lang="en-US" altLang="zh-CN" sz="1200" dirty="0">
                <a:solidFill>
                  <a:srgbClr val="333333"/>
                </a:solidFill>
                <a:latin typeface="Microsoft YaHei" panose="020B0503020204020204" pitchFamily="34" charset="-122"/>
                <a:ea typeface="Microsoft YaHei" panose="020B0503020204020204" pitchFamily="34" charset="-122"/>
              </a:rPr>
              <a:t>5</a:t>
            </a:r>
            <a:r>
              <a:rPr lang="zh-CN" altLang="en-US" sz="1200" dirty="0">
                <a:solidFill>
                  <a:srgbClr val="333333"/>
                </a:solidFill>
                <a:latin typeface="Microsoft YaHei" panose="020B0503020204020204" pitchFamily="34" charset="-122"/>
                <a:ea typeface="Microsoft YaHei" panose="020B0503020204020204" pitchFamily="34" charset="-122"/>
              </a:rPr>
              <a:t>，</a:t>
            </a:r>
            <a:r>
              <a:rPr lang="en-US" altLang="zh-CN" sz="1200" dirty="0">
                <a:solidFill>
                  <a:srgbClr val="333333"/>
                </a:solidFill>
                <a:latin typeface="Microsoft YaHei" panose="020B0503020204020204" pitchFamily="34" charset="-122"/>
                <a:ea typeface="Microsoft YaHei" panose="020B0503020204020204" pitchFamily="34" charset="-122"/>
              </a:rPr>
              <a:t>CLAHE</a:t>
            </a:r>
            <a:r>
              <a:rPr lang="zh-CN" altLang="en-US" sz="1200" dirty="0">
                <a:solidFill>
                  <a:srgbClr val="333333"/>
                </a:solidFill>
                <a:latin typeface="Microsoft YaHei" panose="020B0503020204020204" pitchFamily="34" charset="-122"/>
                <a:ea typeface="Microsoft YaHei" panose="020B0503020204020204" pitchFamily="34" charset="-122"/>
              </a:rPr>
              <a:t>算法特点在于对比度限幅，即对直方图进行修减，修剪后的直方图均衡图像时，图像对比度会更自然</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a:t>
            </a:r>
          </a:p>
        </p:txBody>
      </p:sp>
      <p:sp>
        <p:nvSpPr>
          <p:cNvPr id="2" name="矩形: 圆角 21">
            <a:extLst>
              <a:ext uri="{FF2B5EF4-FFF2-40B4-BE49-F238E27FC236}">
                <a16:creationId xmlns:a16="http://schemas.microsoft.com/office/drawing/2014/main" id="{97E2D258-E60E-4F30-A49D-D5DA91317DD2}"/>
              </a:ext>
            </a:extLst>
          </p:cNvPr>
          <p:cNvSpPr>
            <a:spLocks noChangeArrowheads="1"/>
          </p:cNvSpPr>
          <p:nvPr/>
        </p:nvSpPr>
        <p:spPr bwMode="auto">
          <a:xfrm>
            <a:off x="4938667" y="2738767"/>
            <a:ext cx="517525" cy="250826"/>
          </a:xfrm>
          <a:prstGeom prst="roundRect">
            <a:avLst>
              <a:gd name="adj" fmla="val 16667"/>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:36.95</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470501"/>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fade">
                                      <p:cBhvr>
                                        <p:cTn id="24" dur="500"/>
                                        <p:tgtEl>
                                          <p:spTgt spid="118"/>
                                        </p:tgtEl>
                                      </p:cBhvr>
                                    </p:animEffec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barn(inVertical)">
                                      <p:cBhvr>
                                        <p:cTn id="31" dur="500"/>
                                        <p:tgtEl>
                                          <p:spTgt spid="117"/>
                                        </p:tgtEl>
                                      </p:cBhvr>
                                    </p:animEffect>
                                  </p:childTnLst>
                                </p:cTn>
                              </p:par>
                              <p:par>
                                <p:cTn id="32" presetID="42" presetClass="entr" presetSubtype="0" fill="hold" nodeType="withEffect">
                                  <p:stCondLst>
                                    <p:cond delay="0"/>
                                  </p:stCondLst>
                                  <p:childTnLst>
                                    <p:set>
                                      <p:cBhvr>
                                        <p:cTn id="33" dur="1" fill="hold">
                                          <p:stCondLst>
                                            <p:cond delay="0"/>
                                          </p:stCondLst>
                                        </p:cTn>
                                        <p:tgtEl>
                                          <p:spTgt spid="2076"/>
                                        </p:tgtEl>
                                        <p:attrNameLst>
                                          <p:attrName>style.visibility</p:attrName>
                                        </p:attrNameLst>
                                      </p:cBhvr>
                                      <p:to>
                                        <p:strVal val="visible"/>
                                      </p:to>
                                    </p:set>
                                    <p:animEffect transition="in" filter="fade">
                                      <p:cBhvr>
                                        <p:cTn id="34" dur="1000"/>
                                        <p:tgtEl>
                                          <p:spTgt spid="2076"/>
                                        </p:tgtEl>
                                      </p:cBhvr>
                                    </p:animEffect>
                                    <p:anim calcmode="lin" valueType="num">
                                      <p:cBhvr>
                                        <p:cTn id="35" dur="1000" fill="hold"/>
                                        <p:tgtEl>
                                          <p:spTgt spid="2076"/>
                                        </p:tgtEl>
                                        <p:attrNameLst>
                                          <p:attrName>ppt_x</p:attrName>
                                        </p:attrNameLst>
                                      </p:cBhvr>
                                      <p:tavLst>
                                        <p:tav tm="0">
                                          <p:val>
                                            <p:strVal val="#ppt_x"/>
                                          </p:val>
                                        </p:tav>
                                        <p:tav tm="100000">
                                          <p:val>
                                            <p:strVal val="#ppt_x"/>
                                          </p:val>
                                        </p:tav>
                                      </p:tavLst>
                                    </p:anim>
                                    <p:anim calcmode="lin" valueType="num">
                                      <p:cBhvr>
                                        <p:cTn id="36" dur="1000" fill="hold"/>
                                        <p:tgtEl>
                                          <p:spTgt spid="207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anim calcmode="lin" valueType="num">
                                      <p:cBhvr>
                                        <p:cTn id="40" dur="500" fill="hold"/>
                                        <p:tgtEl>
                                          <p:spTgt spid="75"/>
                                        </p:tgtEl>
                                        <p:attrNameLst>
                                          <p:attrName>ppt_x</p:attrName>
                                        </p:attrNameLst>
                                      </p:cBhvr>
                                      <p:tavLst>
                                        <p:tav tm="0">
                                          <p:val>
                                            <p:strVal val="#ppt_x"/>
                                          </p:val>
                                        </p:tav>
                                        <p:tav tm="100000">
                                          <p:val>
                                            <p:strVal val="#ppt_x"/>
                                          </p:val>
                                        </p:tav>
                                      </p:tavLst>
                                    </p:anim>
                                    <p:anim calcmode="lin" valueType="num">
                                      <p:cBhvr>
                                        <p:cTn id="41" dur="500" fill="hold"/>
                                        <p:tgtEl>
                                          <p:spTgt spid="7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77"/>
                                        </p:tgtEl>
                                        <p:attrNameLst>
                                          <p:attrName>style.visibility</p:attrName>
                                        </p:attrNameLst>
                                      </p:cBhvr>
                                      <p:to>
                                        <p:strVal val="visible"/>
                                      </p:to>
                                    </p:set>
                                    <p:animEffect transition="in" filter="fade">
                                      <p:cBhvr>
                                        <p:cTn id="44" dur="1000"/>
                                        <p:tgtEl>
                                          <p:spTgt spid="2077"/>
                                        </p:tgtEl>
                                      </p:cBhvr>
                                    </p:animEffect>
                                    <p:anim calcmode="lin" valueType="num">
                                      <p:cBhvr>
                                        <p:cTn id="45" dur="1000" fill="hold"/>
                                        <p:tgtEl>
                                          <p:spTgt spid="2077"/>
                                        </p:tgtEl>
                                        <p:attrNameLst>
                                          <p:attrName>ppt_x</p:attrName>
                                        </p:attrNameLst>
                                      </p:cBhvr>
                                      <p:tavLst>
                                        <p:tav tm="0">
                                          <p:val>
                                            <p:strVal val="#ppt_x"/>
                                          </p:val>
                                        </p:tav>
                                        <p:tav tm="100000">
                                          <p:val>
                                            <p:strVal val="#ppt_x"/>
                                          </p:val>
                                        </p:tav>
                                      </p:tavLst>
                                    </p:anim>
                                    <p:anim calcmode="lin" valueType="num">
                                      <p:cBhvr>
                                        <p:cTn id="46" dur="1000" fill="hold"/>
                                        <p:tgtEl>
                                          <p:spTgt spid="207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78"/>
                                        </p:tgtEl>
                                        <p:attrNameLst>
                                          <p:attrName>style.visibility</p:attrName>
                                        </p:attrNameLst>
                                      </p:cBhvr>
                                      <p:to>
                                        <p:strVal val="visible"/>
                                      </p:to>
                                    </p:set>
                                    <p:animEffect transition="in" filter="fade">
                                      <p:cBhvr>
                                        <p:cTn id="49" dur="1000"/>
                                        <p:tgtEl>
                                          <p:spTgt spid="2078"/>
                                        </p:tgtEl>
                                      </p:cBhvr>
                                    </p:animEffect>
                                    <p:anim calcmode="lin" valueType="num">
                                      <p:cBhvr>
                                        <p:cTn id="50" dur="1000" fill="hold"/>
                                        <p:tgtEl>
                                          <p:spTgt spid="2078"/>
                                        </p:tgtEl>
                                        <p:attrNameLst>
                                          <p:attrName>ppt_x</p:attrName>
                                        </p:attrNameLst>
                                      </p:cBhvr>
                                      <p:tavLst>
                                        <p:tav tm="0">
                                          <p:val>
                                            <p:strVal val="#ppt_x"/>
                                          </p:val>
                                        </p:tav>
                                        <p:tav tm="100000">
                                          <p:val>
                                            <p:strVal val="#ppt_x"/>
                                          </p:val>
                                        </p:tav>
                                      </p:tavLst>
                                    </p:anim>
                                    <p:anim calcmode="lin" valueType="num">
                                      <p:cBhvr>
                                        <p:cTn id="51" dur="1000" fill="hold"/>
                                        <p:tgtEl>
                                          <p:spTgt spid="207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79"/>
                                        </p:tgtEl>
                                        <p:attrNameLst>
                                          <p:attrName>style.visibility</p:attrName>
                                        </p:attrNameLst>
                                      </p:cBhvr>
                                      <p:to>
                                        <p:strVal val="visible"/>
                                      </p:to>
                                    </p:set>
                                    <p:animEffect transition="in" filter="fade">
                                      <p:cBhvr>
                                        <p:cTn id="54" dur="1000"/>
                                        <p:tgtEl>
                                          <p:spTgt spid="2079"/>
                                        </p:tgtEl>
                                      </p:cBhvr>
                                    </p:animEffect>
                                    <p:anim calcmode="lin" valueType="num">
                                      <p:cBhvr>
                                        <p:cTn id="55" dur="1000" fill="hold"/>
                                        <p:tgtEl>
                                          <p:spTgt spid="2079"/>
                                        </p:tgtEl>
                                        <p:attrNameLst>
                                          <p:attrName>ppt_x</p:attrName>
                                        </p:attrNameLst>
                                      </p:cBhvr>
                                      <p:tavLst>
                                        <p:tav tm="0">
                                          <p:val>
                                            <p:strVal val="#ppt_x"/>
                                          </p:val>
                                        </p:tav>
                                        <p:tav tm="100000">
                                          <p:val>
                                            <p:strVal val="#ppt_x"/>
                                          </p:val>
                                        </p:tav>
                                      </p:tavLst>
                                    </p:anim>
                                    <p:anim calcmode="lin" valueType="num">
                                      <p:cBhvr>
                                        <p:cTn id="56" dur="1000" fill="hold"/>
                                        <p:tgtEl>
                                          <p:spTgt spid="207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0"/>
                                        <p:tgtEl>
                                          <p:spTgt spid="32"/>
                                        </p:tgtEl>
                                      </p:cBhvr>
                                    </p:animEffect>
                                    <p:anim calcmode="lin" valueType="num">
                                      <p:cBhvr>
                                        <p:cTn id="60" dur="1000" fill="hold"/>
                                        <p:tgtEl>
                                          <p:spTgt spid="32"/>
                                        </p:tgtEl>
                                        <p:attrNameLst>
                                          <p:attrName>ppt_x</p:attrName>
                                        </p:attrNameLst>
                                      </p:cBhvr>
                                      <p:tavLst>
                                        <p:tav tm="0">
                                          <p:val>
                                            <p:strVal val="#ppt_x"/>
                                          </p:val>
                                        </p:tav>
                                        <p:tav tm="100000">
                                          <p:val>
                                            <p:strVal val="#ppt_x"/>
                                          </p:val>
                                        </p:tav>
                                      </p:tavLst>
                                    </p:anim>
                                    <p:anim calcmode="lin" valueType="num">
                                      <p:cBhvr>
                                        <p:cTn id="61" dur="1000" fill="hold"/>
                                        <p:tgtEl>
                                          <p:spTgt spid="3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ppt_x</p:attrName>
                                        </p:attrNameLst>
                                      </p:cBhvr>
                                      <p:tavLst>
                                        <p:tav tm="0">
                                          <p:val>
                                            <p:strVal val="#ppt_x"/>
                                          </p:val>
                                        </p:tav>
                                        <p:tav tm="100000">
                                          <p:val>
                                            <p:strVal val="#ppt_x"/>
                                          </p:val>
                                        </p:tav>
                                      </p:tavLst>
                                    </p:anim>
                                    <p:anim calcmode="lin" valueType="num">
                                      <p:cBhvr>
                                        <p:cTn id="66" dur="1000" fill="hold"/>
                                        <p:tgtEl>
                                          <p:spTgt spid="3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1000"/>
                                        <p:tgtEl>
                                          <p:spTgt spid="36"/>
                                        </p:tgtEl>
                                      </p:cBhvr>
                                    </p:animEffect>
                                    <p:anim calcmode="lin" valueType="num">
                                      <p:cBhvr>
                                        <p:cTn id="70" dur="1000" fill="hold"/>
                                        <p:tgtEl>
                                          <p:spTgt spid="36"/>
                                        </p:tgtEl>
                                        <p:attrNameLst>
                                          <p:attrName>ppt_x</p:attrName>
                                        </p:attrNameLst>
                                      </p:cBhvr>
                                      <p:tavLst>
                                        <p:tav tm="0">
                                          <p:val>
                                            <p:strVal val="#ppt_x"/>
                                          </p:val>
                                        </p:tav>
                                        <p:tav tm="100000">
                                          <p:val>
                                            <p:strVal val="#ppt_x"/>
                                          </p:val>
                                        </p:tav>
                                      </p:tavLst>
                                    </p:anim>
                                    <p:anim calcmode="lin" valueType="num">
                                      <p:cBhvr>
                                        <p:cTn id="71" dur="1000" fill="hold"/>
                                        <p:tgtEl>
                                          <p:spTgt spid="3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1000"/>
                                        <p:tgtEl>
                                          <p:spTgt spid="2"/>
                                        </p:tgtEl>
                                      </p:cBhvr>
                                    </p:animEffect>
                                    <p:anim calcmode="lin" valueType="num">
                                      <p:cBhvr>
                                        <p:cTn id="75" dur="1000" fill="hold"/>
                                        <p:tgtEl>
                                          <p:spTgt spid="2"/>
                                        </p:tgtEl>
                                        <p:attrNameLst>
                                          <p:attrName>ppt_x</p:attrName>
                                        </p:attrNameLst>
                                      </p:cBhvr>
                                      <p:tavLst>
                                        <p:tav tm="0">
                                          <p:val>
                                            <p:strVal val="#ppt_x"/>
                                          </p:val>
                                        </p:tav>
                                        <p:tav tm="100000">
                                          <p:val>
                                            <p:strVal val="#ppt_x"/>
                                          </p:val>
                                        </p:tav>
                                      </p:tavLst>
                                    </p:anim>
                                    <p:anim calcmode="lin" valueType="num">
                                      <p:cBhvr>
                                        <p:cTn id="7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7" grpId="0" animBg="1"/>
      <p:bldP spid="118" grpId="0"/>
      <p:bldP spid="32" grpId="0" animBg="1"/>
      <p:bldP spid="35" grpId="0" animBg="1"/>
      <p:bldP spid="36" grpId="0" animBg="1"/>
      <p:bldP spid="75"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7A1D9661-C4E2-4FAC-B1BC-5E849CF6C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301589" y="1092575"/>
            <a:ext cx="536575" cy="121664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图像增强</a:t>
              </a:r>
            </a:p>
          </p:txBody>
        </p:sp>
      </p:grpSp>
      <p:sp>
        <p:nvSpPr>
          <p:cNvPr id="118" name="TextBox 41">
            <a:extLst>
              <a:ext uri="{FF2B5EF4-FFF2-40B4-BE49-F238E27FC236}">
                <a16:creationId xmlns:a16="http://schemas.microsoft.com/office/drawing/2014/main" id="{0F08B7A2-6DC1-42B3-B1CA-BC952AC5B98F}"/>
              </a:ext>
            </a:extLst>
          </p:cNvPr>
          <p:cNvSpPr txBox="1"/>
          <p:nvPr/>
        </p:nvSpPr>
        <p:spPr>
          <a:xfrm>
            <a:off x="4669439" y="4343954"/>
            <a:ext cx="2350901" cy="305875"/>
          </a:xfrm>
          <a:prstGeom prst="rect">
            <a:avLst/>
          </a:prstGeom>
          <a:noFill/>
        </p:spPr>
        <p:txBody>
          <a:bodyPr wrap="square" lIns="60918" tIns="30459" rIns="60918" bIns="30459"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滤波后静脉纹路区域更加平滑</a:t>
            </a:r>
          </a:p>
        </p:txBody>
      </p:sp>
      <p:sp>
        <p:nvSpPr>
          <p:cNvPr id="35" name="矩形: 圆角 21">
            <a:extLst>
              <a:ext uri="{FF2B5EF4-FFF2-40B4-BE49-F238E27FC236}">
                <a16:creationId xmlns:a16="http://schemas.microsoft.com/office/drawing/2014/main" id="{263FEECE-A59A-4E1E-ACAA-6084F24674AD}"/>
              </a:ext>
            </a:extLst>
          </p:cNvPr>
          <p:cNvSpPr>
            <a:spLocks noChangeArrowheads="1"/>
          </p:cNvSpPr>
          <p:nvPr/>
        </p:nvSpPr>
        <p:spPr bwMode="auto">
          <a:xfrm>
            <a:off x="4669439" y="1222767"/>
            <a:ext cx="517525" cy="250826"/>
          </a:xfrm>
          <a:prstGeom prst="roundRect">
            <a:avLst>
              <a:gd name="adj" fmla="val 16667"/>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:37.76</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6" name="图片 25">
            <a:extLst>
              <a:ext uri="{FF2B5EF4-FFF2-40B4-BE49-F238E27FC236}">
                <a16:creationId xmlns:a16="http://schemas.microsoft.com/office/drawing/2014/main" id="{A224FD30-BFC0-436E-A7F5-1FFB9D06926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61555" y="2466385"/>
            <a:ext cx="2399665" cy="1799590"/>
          </a:xfrm>
          <a:prstGeom prst="rect">
            <a:avLst/>
          </a:prstGeom>
        </p:spPr>
      </p:pic>
      <p:pic>
        <p:nvPicPr>
          <p:cNvPr id="27" name="图片 26">
            <a:extLst>
              <a:ext uri="{FF2B5EF4-FFF2-40B4-BE49-F238E27FC236}">
                <a16:creationId xmlns:a16="http://schemas.microsoft.com/office/drawing/2014/main" id="{43581A20-0C7D-4A5E-ACF5-FEA5E3FADB0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560887" y="2471093"/>
            <a:ext cx="2399665" cy="1799590"/>
          </a:xfrm>
          <a:prstGeom prst="rect">
            <a:avLst/>
          </a:prstGeom>
        </p:spPr>
      </p:pic>
      <p:sp>
        <p:nvSpPr>
          <p:cNvPr id="29" name="矩形 28">
            <a:extLst>
              <a:ext uri="{FF2B5EF4-FFF2-40B4-BE49-F238E27FC236}">
                <a16:creationId xmlns:a16="http://schemas.microsoft.com/office/drawing/2014/main" id="{0F0B3C10-416D-4DCC-A014-FA8E2426937A}"/>
              </a:ext>
            </a:extLst>
          </p:cNvPr>
          <p:cNvSpPr/>
          <p:nvPr/>
        </p:nvSpPr>
        <p:spPr>
          <a:xfrm>
            <a:off x="1658785" y="1779635"/>
            <a:ext cx="175260" cy="16002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30" name="图片 29">
            <a:extLst>
              <a:ext uri="{FF2B5EF4-FFF2-40B4-BE49-F238E27FC236}">
                <a16:creationId xmlns:a16="http://schemas.microsoft.com/office/drawing/2014/main" id="{CC633D55-84E1-4840-B2BC-D6D5B6A4E79B}"/>
              </a:ext>
            </a:extLst>
          </p:cNvPr>
          <p:cNvPicPr/>
          <p:nvPr/>
        </p:nvPicPr>
        <p:blipFill>
          <a:blip r:embed="rId6"/>
          <a:stretch>
            <a:fillRect/>
          </a:stretch>
        </p:blipFill>
        <p:spPr>
          <a:xfrm>
            <a:off x="2821470" y="1388477"/>
            <a:ext cx="539750" cy="539750"/>
          </a:xfrm>
          <a:prstGeom prst="rect">
            <a:avLst/>
          </a:prstGeom>
        </p:spPr>
      </p:pic>
      <p:cxnSp>
        <p:nvCxnSpPr>
          <p:cNvPr id="31" name="直接连接符 30">
            <a:extLst>
              <a:ext uri="{FF2B5EF4-FFF2-40B4-BE49-F238E27FC236}">
                <a16:creationId xmlns:a16="http://schemas.microsoft.com/office/drawing/2014/main" id="{C639E566-A5A1-438B-8786-120170E1F766}"/>
              </a:ext>
            </a:extLst>
          </p:cNvPr>
          <p:cNvCxnSpPr>
            <a:cxnSpLocks/>
          </p:cNvCxnSpPr>
          <p:nvPr/>
        </p:nvCxnSpPr>
        <p:spPr>
          <a:xfrm flipV="1">
            <a:off x="1834045" y="1403079"/>
            <a:ext cx="987425" cy="455931"/>
          </a:xfrm>
          <a:prstGeom prst="line">
            <a:avLst/>
          </a:prstGeom>
          <a:ln>
            <a:solidFill>
              <a:srgbClr val="FF0000"/>
            </a:solidFill>
            <a:prstDash val="dash"/>
            <a:tailEnd type="triangle" w="sm" len="med"/>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CD0E76D0-23CD-4F76-A380-6F47BF855BBC}"/>
              </a:ext>
            </a:extLst>
          </p:cNvPr>
          <p:cNvCxnSpPr>
            <a:cxnSpLocks/>
          </p:cNvCxnSpPr>
          <p:nvPr/>
        </p:nvCxnSpPr>
        <p:spPr>
          <a:xfrm>
            <a:off x="1839125" y="1871075"/>
            <a:ext cx="1036301" cy="57152"/>
          </a:xfrm>
          <a:prstGeom prst="line">
            <a:avLst/>
          </a:prstGeom>
          <a:ln>
            <a:solidFill>
              <a:srgbClr val="FF0000"/>
            </a:solidFill>
            <a:prstDash val="dash"/>
            <a:tailEnd type="triangle" w="sm" len="med"/>
          </a:ln>
        </p:spPr>
        <p:style>
          <a:lnRef idx="1">
            <a:schemeClr val="dk1"/>
          </a:lnRef>
          <a:fillRef idx="0">
            <a:schemeClr val="dk1"/>
          </a:fillRef>
          <a:effectRef idx="0">
            <a:schemeClr val="dk1"/>
          </a:effectRef>
          <a:fontRef idx="minor">
            <a:schemeClr val="tx1"/>
          </a:fontRef>
        </p:style>
      </p:cxnSp>
      <p:sp>
        <p:nvSpPr>
          <p:cNvPr id="34" name="TextBox 41">
            <a:extLst>
              <a:ext uri="{FF2B5EF4-FFF2-40B4-BE49-F238E27FC236}">
                <a16:creationId xmlns:a16="http://schemas.microsoft.com/office/drawing/2014/main" id="{C81E0A62-E058-48FD-BB0C-BAEEBAB51999}"/>
              </a:ext>
            </a:extLst>
          </p:cNvPr>
          <p:cNvSpPr txBox="1"/>
          <p:nvPr/>
        </p:nvSpPr>
        <p:spPr>
          <a:xfrm>
            <a:off x="1094979" y="4304965"/>
            <a:ext cx="2266241" cy="305875"/>
          </a:xfrm>
          <a:prstGeom prst="rect">
            <a:avLst/>
          </a:prstGeom>
          <a:noFill/>
        </p:spPr>
        <p:txBody>
          <a:bodyPr wrap="square" lIns="60918" tIns="30459" rIns="60918" bIns="30459"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滤波前静脉纹路像素值分布图</a:t>
            </a:r>
          </a:p>
        </p:txBody>
      </p:sp>
      <p:pic>
        <p:nvPicPr>
          <p:cNvPr id="4" name="Picture 30">
            <a:extLst>
              <a:ext uri="{FF2B5EF4-FFF2-40B4-BE49-F238E27FC236}">
                <a16:creationId xmlns:a16="http://schemas.microsoft.com/office/drawing/2014/main" id="{B0F86F80-0454-49B5-9185-BB01E5C16D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009770" y="1199776"/>
            <a:ext cx="551839" cy="12325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89CD1EE-C27B-4B60-A2FC-3212C3F5680C}"/>
              </a:ext>
            </a:extLst>
          </p:cNvPr>
          <p:cNvSpPr/>
          <p:nvPr/>
        </p:nvSpPr>
        <p:spPr>
          <a:xfrm>
            <a:off x="5366668" y="1875413"/>
            <a:ext cx="175260" cy="16002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6" name="图片 5">
            <a:extLst>
              <a:ext uri="{FF2B5EF4-FFF2-40B4-BE49-F238E27FC236}">
                <a16:creationId xmlns:a16="http://schemas.microsoft.com/office/drawing/2014/main" id="{79BAFB31-5F81-4B5E-B36D-66A6F994A6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6408712" y="1540107"/>
            <a:ext cx="551840" cy="551840"/>
          </a:xfrm>
          <a:prstGeom prst="rect">
            <a:avLst/>
          </a:prstGeom>
        </p:spPr>
      </p:pic>
      <p:cxnSp>
        <p:nvCxnSpPr>
          <p:cNvPr id="28" name="直接连接符 27">
            <a:extLst>
              <a:ext uri="{FF2B5EF4-FFF2-40B4-BE49-F238E27FC236}">
                <a16:creationId xmlns:a16="http://schemas.microsoft.com/office/drawing/2014/main" id="{CA9D5D75-B69A-4077-BF4E-E3DBFDE28633}"/>
              </a:ext>
            </a:extLst>
          </p:cNvPr>
          <p:cNvCxnSpPr>
            <a:cxnSpLocks/>
          </p:cNvCxnSpPr>
          <p:nvPr/>
        </p:nvCxnSpPr>
        <p:spPr>
          <a:xfrm flipV="1">
            <a:off x="5507758" y="1561380"/>
            <a:ext cx="900954" cy="330082"/>
          </a:xfrm>
          <a:prstGeom prst="line">
            <a:avLst/>
          </a:prstGeom>
          <a:ln>
            <a:solidFill>
              <a:srgbClr val="FF0000"/>
            </a:solidFill>
            <a:prstDash val="dash"/>
            <a:tailEnd type="triangle" w="sm" len="med"/>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EB5B534-9D7C-4060-AE83-2B22FD4A5D70}"/>
              </a:ext>
            </a:extLst>
          </p:cNvPr>
          <p:cNvCxnSpPr>
            <a:cxnSpLocks/>
          </p:cNvCxnSpPr>
          <p:nvPr/>
        </p:nvCxnSpPr>
        <p:spPr>
          <a:xfrm>
            <a:off x="5530549" y="2034475"/>
            <a:ext cx="878163" cy="57152"/>
          </a:xfrm>
          <a:prstGeom prst="line">
            <a:avLst/>
          </a:prstGeom>
          <a:ln>
            <a:solidFill>
              <a:srgbClr val="FF0000"/>
            </a:solidFill>
            <a:prstDash val="dash"/>
            <a:tailEnd type="triangle" w="sm"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0359882"/>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anim calcmode="lin" valueType="num">
                                      <p:cBhvr>
                                        <p:cTn id="18" dur="500" fill="hold"/>
                                        <p:tgtEl>
                                          <p:spTgt spid="118"/>
                                        </p:tgtEl>
                                        <p:attrNameLst>
                                          <p:attrName>ppt_x</p:attrName>
                                        </p:attrNameLst>
                                      </p:cBhvr>
                                      <p:tavLst>
                                        <p:tav tm="0">
                                          <p:val>
                                            <p:strVal val="#ppt_x"/>
                                          </p:val>
                                        </p:tav>
                                        <p:tav tm="100000">
                                          <p:val>
                                            <p:strVal val="#ppt_x"/>
                                          </p:val>
                                        </p:tav>
                                      </p:tavLst>
                                    </p:anim>
                                    <p:anim calcmode="lin" valueType="num">
                                      <p:cBhvr>
                                        <p:cTn id="19" dur="500" fill="hold"/>
                                        <p:tgtEl>
                                          <p:spTgt spid="1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anim calcmode="lin" valueType="num">
                                      <p:cBhvr>
                                        <p:cTn id="23" dur="500" fill="hold"/>
                                        <p:tgtEl>
                                          <p:spTgt spid="34"/>
                                        </p:tgtEl>
                                        <p:attrNameLst>
                                          <p:attrName>ppt_x</p:attrName>
                                        </p:attrNameLst>
                                      </p:cBhvr>
                                      <p:tavLst>
                                        <p:tav tm="0">
                                          <p:val>
                                            <p:strVal val="#ppt_x"/>
                                          </p:val>
                                        </p:tav>
                                        <p:tav tm="100000">
                                          <p:val>
                                            <p:strVal val="#ppt_x"/>
                                          </p:val>
                                        </p:tav>
                                      </p:tavLst>
                                    </p:anim>
                                    <p:anim calcmode="lin" valueType="num">
                                      <p:cBhvr>
                                        <p:cTn id="24"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8"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95" y="-21590"/>
            <a:ext cx="9143365" cy="5854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5"/>
          <p:cNvSpPr txBox="1"/>
          <p:nvPr/>
        </p:nvSpPr>
        <p:spPr>
          <a:xfrm>
            <a:off x="1239436" y="71529"/>
            <a:ext cx="3024336"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目前的研究发展</a:t>
            </a:r>
          </a:p>
        </p:txBody>
      </p:sp>
      <p:sp>
        <p:nvSpPr>
          <p:cNvPr id="23" name="Freeform 5"/>
          <p:cNvSpPr/>
          <p:nvPr/>
        </p:nvSpPr>
        <p:spPr bwMode="auto">
          <a:xfrm>
            <a:off x="481330" y="-88900"/>
            <a:ext cx="796290" cy="7200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sp>
        <p:nvSpPr>
          <p:cNvPr id="24" name="TextBox 25"/>
          <p:cNvSpPr txBox="1"/>
          <p:nvPr/>
        </p:nvSpPr>
        <p:spPr>
          <a:xfrm>
            <a:off x="640080" y="71755"/>
            <a:ext cx="775970" cy="398780"/>
          </a:xfrm>
          <a:prstGeom prst="rect">
            <a:avLst/>
          </a:prstGeom>
          <a:noFill/>
          <a:effectLst>
            <a:outerShdw blurRad="12700" dist="12700" dir="4380000" algn="tl" rotWithShape="0">
              <a:prstClr val="black">
                <a:alpha val="40000"/>
              </a:prstClr>
            </a:outerShdw>
          </a:effectLst>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rPr>
              <a:t>01</a:t>
            </a:r>
          </a:p>
        </p:txBody>
      </p:sp>
      <p:sp>
        <p:nvSpPr>
          <p:cNvPr id="25" name="Freeform 5"/>
          <p:cNvSpPr/>
          <p:nvPr/>
        </p:nvSpPr>
        <p:spPr bwMode="auto">
          <a:xfrm>
            <a:off x="190500" y="-164465"/>
            <a:ext cx="501650" cy="453390"/>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0" tIns="34295" rIns="68590" bIns="34295" numCol="1" spcCol="0" rtlCol="0" fromWordArt="0" anchor="ctr" anchorCtr="0" forceAA="0" compatLnSpc="1">
            <a:noAutofit/>
          </a:bodyPr>
          <a:lstStyle/>
          <a:p>
            <a:pPr algn="ctr"/>
            <a:endParaRPr lang="zh-CN" altLang="en-US" sz="2100" b="1" dirty="0">
              <a:solidFill>
                <a:schemeClr val="lt1"/>
              </a:solidFill>
              <a:latin typeface="微软雅黑" panose="020B0503020204020204" charset="-122"/>
              <a:ea typeface="微软雅黑" panose="020B0503020204020204" charset="-122"/>
            </a:endParaRPr>
          </a:p>
        </p:txBody>
      </p:sp>
      <p:grpSp>
        <p:nvGrpSpPr>
          <p:cNvPr id="53" name="组合 52">
            <a:extLst>
              <a:ext uri="{FF2B5EF4-FFF2-40B4-BE49-F238E27FC236}">
                <a16:creationId xmlns:a16="http://schemas.microsoft.com/office/drawing/2014/main" id="{B2941A00-B6F7-4DCA-B315-548E61978F9A}"/>
              </a:ext>
            </a:extLst>
          </p:cNvPr>
          <p:cNvGrpSpPr/>
          <p:nvPr/>
        </p:nvGrpSpPr>
        <p:grpSpPr>
          <a:xfrm>
            <a:off x="92093" y="688962"/>
            <a:ext cx="3188136" cy="435930"/>
            <a:chOff x="274214" y="217809"/>
            <a:chExt cx="3188136" cy="435930"/>
          </a:xfrm>
        </p:grpSpPr>
        <p:grpSp>
          <p:nvGrpSpPr>
            <p:cNvPr id="54" name="组合 53">
              <a:extLst>
                <a:ext uri="{FF2B5EF4-FFF2-40B4-BE49-F238E27FC236}">
                  <a16:creationId xmlns:a16="http://schemas.microsoft.com/office/drawing/2014/main" id="{99833F65-A3DC-46EC-8D40-94D23D9ABE88}"/>
                </a:ext>
              </a:extLst>
            </p:cNvPr>
            <p:cNvGrpSpPr/>
            <p:nvPr/>
          </p:nvGrpSpPr>
          <p:grpSpPr>
            <a:xfrm>
              <a:off x="274214" y="217809"/>
              <a:ext cx="454527" cy="435930"/>
              <a:chOff x="683568" y="1489348"/>
              <a:chExt cx="2638425" cy="2530475"/>
            </a:xfrm>
          </p:grpSpPr>
          <p:sp>
            <p:nvSpPr>
              <p:cNvPr id="56" name="Freeform 7">
                <a:extLst>
                  <a:ext uri="{FF2B5EF4-FFF2-40B4-BE49-F238E27FC236}">
                    <a16:creationId xmlns:a16="http://schemas.microsoft.com/office/drawing/2014/main" id="{56194C31-54D7-443C-871B-82BD0B8070F4}"/>
                  </a:ext>
                </a:extLst>
              </p:cNvPr>
              <p:cNvSpPr>
                <a:spLocks/>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BFA79961-86C0-425F-A458-E949FB20AB6B}"/>
                  </a:ext>
                </a:extLst>
              </p:cNvPr>
              <p:cNvSpPr>
                <a:spLocks/>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3">
              <a:extLst>
                <a:ext uri="{FF2B5EF4-FFF2-40B4-BE49-F238E27FC236}">
                  <a16:creationId xmlns:a16="http://schemas.microsoft.com/office/drawing/2014/main" id="{F0BC2F36-B2A3-4159-B2DE-4E9AACEED476}"/>
                </a:ext>
              </a:extLst>
            </p:cNvPr>
            <p:cNvSpPr txBox="1"/>
            <p:nvPr/>
          </p:nvSpPr>
          <p:spPr>
            <a:xfrm>
              <a:off x="728742" y="235719"/>
              <a:ext cx="2733608"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图像增强</a:t>
              </a:r>
            </a:p>
          </p:txBody>
        </p:sp>
      </p:grpSp>
      <p:cxnSp>
        <p:nvCxnSpPr>
          <p:cNvPr id="108" name="直接连接符 107">
            <a:extLst>
              <a:ext uri="{FF2B5EF4-FFF2-40B4-BE49-F238E27FC236}">
                <a16:creationId xmlns:a16="http://schemas.microsoft.com/office/drawing/2014/main" id="{29719504-8107-4096-AD18-2736C208CFCB}"/>
              </a:ext>
            </a:extLst>
          </p:cNvPr>
          <p:cNvCxnSpPr/>
          <p:nvPr/>
        </p:nvCxnSpPr>
        <p:spPr>
          <a:xfrm>
            <a:off x="4086697" y="1031591"/>
            <a:ext cx="0" cy="3667734"/>
          </a:xfrm>
          <a:prstGeom prst="line">
            <a:avLst/>
          </a:prstGeom>
          <a:ln w="19050">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17" name="箭头: 右 116">
            <a:extLst>
              <a:ext uri="{FF2B5EF4-FFF2-40B4-BE49-F238E27FC236}">
                <a16:creationId xmlns:a16="http://schemas.microsoft.com/office/drawing/2014/main" id="{8F57E8FD-8EE6-4267-BA43-29E922380178}"/>
              </a:ext>
            </a:extLst>
          </p:cNvPr>
          <p:cNvSpPr/>
          <p:nvPr/>
        </p:nvSpPr>
        <p:spPr>
          <a:xfrm>
            <a:off x="3908008" y="2665221"/>
            <a:ext cx="454591" cy="400474"/>
          </a:xfrm>
          <a:prstGeom prst="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Box 41">
            <a:extLst>
              <a:ext uri="{FF2B5EF4-FFF2-40B4-BE49-F238E27FC236}">
                <a16:creationId xmlns:a16="http://schemas.microsoft.com/office/drawing/2014/main" id="{0F08B7A2-6DC1-42B3-B1CA-BC952AC5B98F}"/>
              </a:ext>
            </a:extLst>
          </p:cNvPr>
          <p:cNvSpPr txBox="1"/>
          <p:nvPr/>
        </p:nvSpPr>
        <p:spPr>
          <a:xfrm>
            <a:off x="457851" y="3697183"/>
            <a:ext cx="3191225" cy="582874"/>
          </a:xfrm>
          <a:prstGeom prst="rect">
            <a:avLst/>
          </a:prstGeom>
          <a:noFill/>
        </p:spPr>
        <p:txBody>
          <a:bodyPr wrap="square" lIns="60918" tIns="30459" rIns="60918" bIns="30459"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      课题中</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Gabor</a:t>
            </a:r>
            <a:r>
              <a:rPr lang="zh-CN" altLang="en-US" sz="1200" dirty="0">
                <a:solidFill>
                  <a:prstClr val="black">
                    <a:lumMod val="75000"/>
                    <a:lumOff val="25000"/>
                  </a:prstClr>
                </a:solidFill>
                <a:latin typeface="宋体" panose="02010600030101010101" pitchFamily="2" charset="-122"/>
                <a:ea typeface="宋体" panose="02010600030101010101" pitchFamily="2" charset="-122"/>
                <a:cs typeface="+mn-ea"/>
                <a:sym typeface="+mn-lt"/>
              </a:rPr>
              <a:t>变换是采用</a:t>
            </a:r>
            <a:r>
              <a:rPr lang="en-US" altLang="zh-CN" sz="1200" dirty="0">
                <a:solidFill>
                  <a:prstClr val="black">
                    <a:lumMod val="75000"/>
                    <a:lumOff val="25000"/>
                  </a:prstClr>
                </a:solidFill>
                <a:latin typeface="宋体" panose="02010600030101010101" pitchFamily="2" charset="-122"/>
                <a:ea typeface="宋体" panose="02010600030101010101" pitchFamily="2" charset="-122"/>
                <a:cs typeface="+mn-ea"/>
                <a:sym typeface="+mn-lt"/>
              </a:rPr>
              <a:t>5</a:t>
            </a:r>
            <a:r>
              <a:rPr lang="zh-CN" altLang="en-US" sz="1200" dirty="0">
                <a:solidFill>
                  <a:prstClr val="black">
                    <a:lumMod val="75000"/>
                    <a:lumOff val="25000"/>
                  </a:prstClr>
                </a:solidFill>
                <a:latin typeface="宋体" panose="02010600030101010101" pitchFamily="2" charset="-122"/>
                <a:ea typeface="宋体" panose="02010600030101010101" pitchFamily="2" charset="-122"/>
                <a:cs typeface="+mn-ea"/>
                <a:sym typeface="+mn-lt"/>
              </a:rPr>
              <a:t>个尺度，</a:t>
            </a:r>
            <a:r>
              <a:rPr lang="en-US" altLang="zh-CN" sz="1200" dirty="0">
                <a:solidFill>
                  <a:prstClr val="black">
                    <a:lumMod val="75000"/>
                    <a:lumOff val="25000"/>
                  </a:prstClr>
                </a:solidFill>
                <a:latin typeface="宋体" panose="02010600030101010101" pitchFamily="2" charset="-122"/>
                <a:ea typeface="宋体" panose="02010600030101010101" pitchFamily="2" charset="-122"/>
                <a:cs typeface="+mn-ea"/>
                <a:sym typeface="+mn-lt"/>
              </a:rPr>
              <a:t>8</a:t>
            </a:r>
            <a:r>
              <a:rPr lang="zh-CN" altLang="en-US" sz="1200" dirty="0">
                <a:solidFill>
                  <a:prstClr val="black">
                    <a:lumMod val="75000"/>
                    <a:lumOff val="25000"/>
                  </a:prstClr>
                </a:solidFill>
                <a:latin typeface="宋体" panose="02010600030101010101" pitchFamily="2" charset="-122"/>
                <a:ea typeface="宋体" panose="02010600030101010101" pitchFamily="2" charset="-122"/>
                <a:cs typeface="+mn-ea"/>
                <a:sym typeface="+mn-lt"/>
              </a:rPr>
              <a:t>个方向的滤波核对图像进行滤波操作。</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endParaRPr>
          </a:p>
        </p:txBody>
      </p:sp>
      <p:sp>
        <p:nvSpPr>
          <p:cNvPr id="32" name="矩形: 圆角 21">
            <a:extLst>
              <a:ext uri="{FF2B5EF4-FFF2-40B4-BE49-F238E27FC236}">
                <a16:creationId xmlns:a16="http://schemas.microsoft.com/office/drawing/2014/main" id="{E35ABD26-39AA-49E1-A5DF-F7B8AB8E81AB}"/>
              </a:ext>
            </a:extLst>
          </p:cNvPr>
          <p:cNvSpPr>
            <a:spLocks noChangeArrowheads="1"/>
          </p:cNvSpPr>
          <p:nvPr/>
        </p:nvSpPr>
        <p:spPr bwMode="auto">
          <a:xfrm>
            <a:off x="5701849" y="2942917"/>
            <a:ext cx="517525" cy="250826"/>
          </a:xfrm>
          <a:prstGeom prst="roundRect">
            <a:avLst>
              <a:gd name="adj" fmla="val 16667"/>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30</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5" name="矩形: 圆角 21">
            <a:extLst>
              <a:ext uri="{FF2B5EF4-FFF2-40B4-BE49-F238E27FC236}">
                <a16:creationId xmlns:a16="http://schemas.microsoft.com/office/drawing/2014/main" id="{263FEECE-A59A-4E1E-ACAA-6084F24674AD}"/>
              </a:ext>
            </a:extLst>
          </p:cNvPr>
          <p:cNvSpPr>
            <a:spLocks noChangeArrowheads="1"/>
          </p:cNvSpPr>
          <p:nvPr/>
        </p:nvSpPr>
        <p:spPr bwMode="auto">
          <a:xfrm>
            <a:off x="6484697" y="2944553"/>
            <a:ext cx="517525" cy="250826"/>
          </a:xfrm>
          <a:prstGeom prst="roundRect">
            <a:avLst>
              <a:gd name="adj" fmla="val 16667"/>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:47.55</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 name="矩形: 圆角 21">
            <a:extLst>
              <a:ext uri="{FF2B5EF4-FFF2-40B4-BE49-F238E27FC236}">
                <a16:creationId xmlns:a16="http://schemas.microsoft.com/office/drawing/2014/main" id="{46B0523E-8F0E-43AD-9013-515FDA03F361}"/>
              </a:ext>
            </a:extLst>
          </p:cNvPr>
          <p:cNvSpPr>
            <a:spLocks noChangeArrowheads="1"/>
          </p:cNvSpPr>
          <p:nvPr/>
        </p:nvSpPr>
        <p:spPr bwMode="auto">
          <a:xfrm>
            <a:off x="7263294" y="2941645"/>
            <a:ext cx="517525" cy="250826"/>
          </a:xfrm>
          <a:prstGeom prst="roundRect">
            <a:avLst>
              <a:gd name="adj" fmla="val 16667"/>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:34.55</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5" name="TextBox 41">
            <a:extLst>
              <a:ext uri="{FF2B5EF4-FFF2-40B4-BE49-F238E27FC236}">
                <a16:creationId xmlns:a16="http://schemas.microsoft.com/office/drawing/2014/main" id="{CA9D990C-6B08-4715-AF74-67C93F957E5B}"/>
              </a:ext>
            </a:extLst>
          </p:cNvPr>
          <p:cNvSpPr txBox="1"/>
          <p:nvPr/>
        </p:nvSpPr>
        <p:spPr>
          <a:xfrm>
            <a:off x="4815555" y="3363354"/>
            <a:ext cx="3338283" cy="857885"/>
          </a:xfrm>
          <a:prstGeom prst="rect">
            <a:avLst/>
          </a:prstGeom>
          <a:noFill/>
        </p:spPr>
        <p:txBody>
          <a:bodyPr wrap="square" lIns="60918" tIns="30459" rIns="60918" bIns="30459" rtlCol="0">
            <a:spAutoFit/>
          </a:bodyPr>
          <a:lstStyle/>
          <a:p>
            <a:pPr lvl="0" algn="ctr">
              <a:lnSpc>
                <a:spcPct val="150000"/>
              </a:lnSpc>
              <a:defRPr/>
            </a:pPr>
            <a:r>
              <a:rPr lang="en-US" altLang="zh-CN" sz="1200" dirty="0">
                <a:solidFill>
                  <a:prstClr val="black">
                    <a:lumMod val="75000"/>
                    <a:lumOff val="25000"/>
                  </a:prstClr>
                </a:solidFill>
                <a:latin typeface="+mn-ea"/>
                <a:cs typeface="+mn-ea"/>
                <a:sym typeface="+mn-lt"/>
              </a:rPr>
              <a:t>Gabor</a:t>
            </a:r>
            <a:r>
              <a:rPr lang="zh-CN" altLang="en-US" sz="1200" dirty="0">
                <a:solidFill>
                  <a:prstClr val="black">
                    <a:lumMod val="75000"/>
                    <a:lumOff val="25000"/>
                  </a:prstClr>
                </a:solidFill>
                <a:latin typeface="+mn-ea"/>
                <a:cs typeface="+mn-ea"/>
                <a:sym typeface="+mn-lt"/>
              </a:rPr>
              <a:t>滤波后的图像及其峰值信噪比    </a:t>
            </a:r>
            <a:endParaRPr lang="en-US" altLang="zh-CN" sz="1200" dirty="0">
              <a:solidFill>
                <a:prstClr val="black">
                  <a:lumMod val="75000"/>
                  <a:lumOff val="25000"/>
                </a:prstClr>
              </a:solidFill>
              <a:latin typeface="+mn-ea"/>
              <a:cs typeface="+mn-ea"/>
              <a:sym typeface="+mn-lt"/>
            </a:endParaRPr>
          </a:p>
          <a:p>
            <a:pPr lvl="0" algn="just">
              <a:lnSpc>
                <a:spcPct val="150000"/>
              </a:lnSpc>
              <a:defRPr/>
            </a:pPr>
            <a:r>
              <a:rPr lang="zh-CN" altLang="en-US" sz="1200" dirty="0">
                <a:solidFill>
                  <a:prstClr val="black">
                    <a:lumMod val="75000"/>
                    <a:lumOff val="25000"/>
                  </a:prstClr>
                </a:solidFill>
                <a:latin typeface="+mn-ea"/>
                <a:cs typeface="+mn-ea"/>
                <a:sym typeface="+mn-lt"/>
              </a:rPr>
              <a:t>   峰值信噪比</a:t>
            </a:r>
            <a:r>
              <a:rPr lang="en-US" altLang="zh-CN" sz="1200" dirty="0">
                <a:solidFill>
                  <a:prstClr val="black">
                    <a:lumMod val="75000"/>
                    <a:lumOff val="25000"/>
                  </a:prstClr>
                </a:solidFill>
                <a:latin typeface="+mn-ea"/>
                <a:cs typeface="+mn-ea"/>
                <a:sym typeface="+mn-lt"/>
              </a:rPr>
              <a:t>(</a:t>
            </a:r>
            <a:r>
              <a:rPr lang="en-US" altLang="zh-CN" sz="1200" dirty="0" err="1">
                <a:solidFill>
                  <a:prstClr val="black">
                    <a:lumMod val="75000"/>
                    <a:lumOff val="25000"/>
                  </a:prstClr>
                </a:solidFill>
                <a:latin typeface="Times New Roman" panose="02020603050405020304" pitchFamily="18" charset="0"/>
                <a:cs typeface="Times New Roman" panose="02020603050405020304" pitchFamily="18" charset="0"/>
                <a:sym typeface="+mn-lt"/>
              </a:rPr>
              <a:t>Psnr</a:t>
            </a:r>
            <a:r>
              <a:rPr lang="en-US" altLang="zh-CN" sz="1200" dirty="0">
                <a:solidFill>
                  <a:prstClr val="black">
                    <a:lumMod val="75000"/>
                    <a:lumOff val="25000"/>
                  </a:prstClr>
                </a:solidFill>
                <a:latin typeface="+mn-ea"/>
                <a:cs typeface="+mn-ea"/>
                <a:sym typeface="+mn-lt"/>
              </a:rPr>
              <a:t>)</a:t>
            </a:r>
            <a:r>
              <a:rPr lang="zh-CN" altLang="en-US" sz="1200" dirty="0">
                <a:solidFill>
                  <a:srgbClr val="333333"/>
                </a:solidFill>
                <a:latin typeface="arial" panose="020B0604020202020204" pitchFamily="34" charset="0"/>
              </a:rPr>
              <a:t>经常用作图像压缩等领域中信号重建质量的测量方法。</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pic>
        <p:nvPicPr>
          <p:cNvPr id="3" name="图片 2">
            <a:extLst>
              <a:ext uri="{FF2B5EF4-FFF2-40B4-BE49-F238E27FC236}">
                <a16:creationId xmlns:a16="http://schemas.microsoft.com/office/drawing/2014/main" id="{90DDE47F-5F32-4178-884D-09FA25B6A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54" y="1252733"/>
            <a:ext cx="3191225" cy="2393420"/>
          </a:xfrm>
          <a:prstGeom prst="rect">
            <a:avLst/>
          </a:prstGeom>
        </p:spPr>
      </p:pic>
      <p:pic>
        <p:nvPicPr>
          <p:cNvPr id="9218" name="Picture 2">
            <a:extLst>
              <a:ext uri="{FF2B5EF4-FFF2-40B4-BE49-F238E27FC236}">
                <a16:creationId xmlns:a16="http://schemas.microsoft.com/office/drawing/2014/main" id="{547E4AA9-C939-4A56-B5D2-69CCF8A56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434" y="1654281"/>
            <a:ext cx="504825" cy="1173163"/>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a:extLst>
              <a:ext uri="{FF2B5EF4-FFF2-40B4-BE49-F238E27FC236}">
                <a16:creationId xmlns:a16="http://schemas.microsoft.com/office/drawing/2014/main" id="{753D9817-D853-4EBA-A5C0-A5C8A47CDA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0960" y="1670178"/>
            <a:ext cx="504825" cy="118586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9CB10B59-B02F-40E8-9D8F-F27769D43C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5688" y="1658258"/>
            <a:ext cx="504825" cy="117475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id="{29F6E5DD-E06F-41E0-8599-069E262E7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0416" y="1654402"/>
            <a:ext cx="503237" cy="118586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21">
            <a:extLst>
              <a:ext uri="{FF2B5EF4-FFF2-40B4-BE49-F238E27FC236}">
                <a16:creationId xmlns:a16="http://schemas.microsoft.com/office/drawing/2014/main" id="{449F1114-FF5F-402B-BCF9-E27FA0D14AB2}"/>
              </a:ext>
            </a:extLst>
          </p:cNvPr>
          <p:cNvSpPr>
            <a:spLocks noChangeArrowheads="1"/>
          </p:cNvSpPr>
          <p:nvPr/>
        </p:nvSpPr>
        <p:spPr bwMode="auto">
          <a:xfrm>
            <a:off x="4952434" y="2939572"/>
            <a:ext cx="517525" cy="250826"/>
          </a:xfrm>
          <a:prstGeom prst="roundRect">
            <a:avLst>
              <a:gd name="adj" fmla="val 16667"/>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37</a:t>
            </a:r>
            <a:r>
              <a:rPr kumimoji="0" lang="en-US" altLang="zh-CN" sz="1000" b="0"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.97</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0229927"/>
      </p:ext>
    </p:extLst>
  </p:cSld>
  <p:clrMapOvr>
    <a:masterClrMapping/>
  </p:clrMapOvr>
  <mc:AlternateContent xmlns:mc="http://schemas.openxmlformats.org/markup-compatibility/2006" xmlns:p14="http://schemas.microsoft.com/office/powerpoint/2010/main">
    <mc:Choice Requires="p14">
      <p:transition p14:dur="9" advTm="843">
        <p:zoom/>
      </p:transition>
    </mc:Choice>
    <mc:Fallback xmlns="">
      <p:transition advTm="84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anim calcmode="lin" valueType="num">
                                      <p:cBhvr>
                                        <p:cTn id="18" dur="500" fill="hold"/>
                                        <p:tgtEl>
                                          <p:spTgt spid="118"/>
                                        </p:tgtEl>
                                        <p:attrNameLst>
                                          <p:attrName>ppt_x</p:attrName>
                                        </p:attrNameLst>
                                      </p:cBhvr>
                                      <p:tavLst>
                                        <p:tav tm="0">
                                          <p:val>
                                            <p:strVal val="#ppt_x"/>
                                          </p:val>
                                        </p:tav>
                                        <p:tav tm="100000">
                                          <p:val>
                                            <p:strVal val="#ppt_x"/>
                                          </p:val>
                                        </p:tav>
                                      </p:tavLst>
                                    </p:anim>
                                    <p:anim calcmode="lin" valueType="num">
                                      <p:cBhvr>
                                        <p:cTn id="19" dur="500" fill="hold"/>
                                        <p:tgtEl>
                                          <p:spTgt spid="1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anim calcmode="lin" valueType="num">
                                      <p:cBhvr>
                                        <p:cTn id="23" dur="500" fill="hold"/>
                                        <p:tgtEl>
                                          <p:spTgt spid="75"/>
                                        </p:tgtEl>
                                        <p:attrNameLst>
                                          <p:attrName>ppt_x</p:attrName>
                                        </p:attrNameLst>
                                      </p:cBhvr>
                                      <p:tavLst>
                                        <p:tav tm="0">
                                          <p:val>
                                            <p:strVal val="#ppt_x"/>
                                          </p:val>
                                        </p:tav>
                                        <p:tav tm="100000">
                                          <p:val>
                                            <p:strVal val="#ppt_x"/>
                                          </p:val>
                                        </p:tav>
                                      </p:tavLst>
                                    </p:anim>
                                    <p:anim calcmode="lin" valueType="num">
                                      <p:cBhvr>
                                        <p:cTn id="24" dur="500" fill="hold"/>
                                        <p:tgtEl>
                                          <p:spTgt spid="75"/>
                                        </p:tgtEl>
                                        <p:attrNameLst>
                                          <p:attrName>ppt_y</p:attrName>
                                        </p:attrNameLst>
                                      </p:cBhvr>
                                      <p:tavLst>
                                        <p:tav tm="0">
                                          <p:val>
                                            <p:strVal val="#ppt_y+.1"/>
                                          </p:val>
                                        </p:tav>
                                        <p:tav tm="100000">
                                          <p:val>
                                            <p:strVal val="#ppt_y"/>
                                          </p:val>
                                        </p:tav>
                                      </p:tavLst>
                                    </p:anim>
                                  </p:childTnLst>
                                </p:cTn>
                              </p:par>
                              <p:par>
                                <p:cTn id="25" presetID="16" presetClass="entr" presetSubtype="21"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barn(inVertical)">
                                      <p:cBhvr>
                                        <p:cTn id="2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117" grpId="0" animBg="1"/>
      <p:bldP spid="118" grpId="0"/>
      <p:bldP spid="7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稳重大气毕业论文答辩PPT模板"/>
</p:tagLst>
</file>

<file path=ppt/theme/theme1.xml><?xml version="1.0" encoding="utf-8"?>
<a:theme xmlns:a="http://schemas.openxmlformats.org/drawingml/2006/main" name="Office 主题">
  <a:themeElements>
    <a:clrScheme name="自定义 676">
      <a:dk1>
        <a:sysClr val="windowText" lastClr="000000"/>
      </a:dk1>
      <a:lt1>
        <a:sysClr val="window" lastClr="FFFFFF"/>
      </a:lt1>
      <a:dk2>
        <a:srgbClr val="D00000"/>
      </a:dk2>
      <a:lt2>
        <a:srgbClr val="FFFFFF"/>
      </a:lt2>
      <a:accent1>
        <a:srgbClr val="7F7F7F"/>
      </a:accent1>
      <a:accent2>
        <a:srgbClr val="D00000"/>
      </a:accent2>
      <a:accent3>
        <a:srgbClr val="7F7F7F"/>
      </a:accent3>
      <a:accent4>
        <a:srgbClr val="D00000"/>
      </a:accent4>
      <a:accent5>
        <a:srgbClr val="7F7F7F"/>
      </a:accent5>
      <a:accent6>
        <a:srgbClr val="D00000"/>
      </a:accent6>
      <a:hlink>
        <a:srgbClr val="7F7F7F"/>
      </a:hlink>
      <a:folHlink>
        <a:srgbClr val="D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1845</TotalTime>
  <Words>1110</Words>
  <Application>Microsoft Office PowerPoint</Application>
  <PresentationFormat>全屏显示(16:9)</PresentationFormat>
  <Paragraphs>208</Paragraphs>
  <Slides>21</Slides>
  <Notes>21</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8" baseType="lpstr">
      <vt:lpstr>-apple-system</vt:lpstr>
      <vt:lpstr>Lato Hairline</vt:lpstr>
      <vt:lpstr>Lato Light</vt:lpstr>
      <vt:lpstr>Lato Regular</vt:lpstr>
      <vt:lpstr>方正细圆简体</vt:lpstr>
      <vt:lpstr>楷体</vt:lpstr>
      <vt:lpstr>宋体</vt:lpstr>
      <vt:lpstr>微软雅黑</vt:lpstr>
      <vt:lpstr>微软雅黑</vt:lpstr>
      <vt:lpstr>Arial</vt:lpstr>
      <vt:lpstr>Arial</vt:lpstr>
      <vt:lpstr>Calibri</vt:lpstr>
      <vt:lpstr>Calibri Light</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简约稳重大气毕业论文答辩PPT模板</dc:title>
  <cp:lastModifiedBy>lee jianian</cp:lastModifiedBy>
  <cp:revision>90</cp:revision>
  <dcterms:created xsi:type="dcterms:W3CDTF">2017-07-25T02:42:00Z</dcterms:created>
  <dcterms:modified xsi:type="dcterms:W3CDTF">2020-11-10T00:14:55Z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